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13" r:id="rId3"/>
    <p:sldId id="314" r:id="rId4"/>
    <p:sldId id="315" r:id="rId5"/>
    <p:sldId id="297" r:id="rId6"/>
    <p:sldId id="316" r:id="rId7"/>
    <p:sldId id="319" r:id="rId8"/>
    <p:sldId id="317" r:id="rId9"/>
    <p:sldId id="305" r:id="rId10"/>
    <p:sldId id="318" r:id="rId11"/>
    <p:sldId id="320" r:id="rId12"/>
    <p:sldId id="312" r:id="rId13"/>
    <p:sldId id="302" r:id="rId14"/>
    <p:sldId id="321" r:id="rId15"/>
    <p:sldId id="323" r:id="rId16"/>
  </p:sldIdLst>
  <p:sldSz cx="9144000" cy="6858000" type="screen4x3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2C"/>
    <a:srgbClr val="5D7430"/>
    <a:srgbClr val="93B64E"/>
    <a:srgbClr val="7DB900"/>
    <a:srgbClr val="7DB901"/>
    <a:srgbClr val="67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1673BE1-603D-40C4-BA79-57A591974826}">
  <a:tblStyle styleId="{01673BE1-603D-40C4-BA79-57A591974826}" styleName="Table_0"/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63" d="100"/>
          <a:sy n="63" d="100"/>
        </p:scale>
        <p:origin x="-67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428581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1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195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 txBox="1"/>
          <p:nvPr/>
        </p:nvSpPr>
        <p:spPr>
          <a:xfrm>
            <a:off x="3850442" y="9428581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C6D2B-6AB0-4F82-9D0E-EE99491BA9D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desierto de Nigeria.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C6D2B-6AB0-4F82-9D0E-EE99491BA9D7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CADA PALO QUE AGUANTE SU VELA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Calibri"/>
                <a:buNone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Calibri"/>
                <a:buNone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0871-A637-47C9-BF8E-E11F7A84D971}" type="datetimeFigureOut">
              <a:rPr lang="es-ES"/>
              <a:pPr>
                <a:defRPr/>
              </a:pPr>
              <a:t>22/06/2015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75B3-B663-46CC-B637-C11198AB5F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diario.es/desalambre/Acnur-contradice-Margallo-refugiados-Mediterraneo_0_379713059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diario.es/desalambre/tragedia_en_ceut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eldiario.es/desalambre/inmigrantes_EDIIMA20141022_0486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24" y="141605"/>
            <a:ext cx="7164342" cy="5303619"/>
          </a:xfrm>
          <a:prstGeom prst="rect">
            <a:avLst/>
          </a:prstGeom>
          <a:noFill/>
        </p:spPr>
      </p:pic>
      <p:sp>
        <p:nvSpPr>
          <p:cNvPr id="12" name="Shape 87"/>
          <p:cNvSpPr txBox="1"/>
          <p:nvPr/>
        </p:nvSpPr>
        <p:spPr>
          <a:xfrm>
            <a:off x="1025924" y="5445224"/>
            <a:ext cx="7164342" cy="1368152"/>
          </a:xfrm>
          <a:prstGeom prst="rect">
            <a:avLst/>
          </a:prstGeom>
          <a:solidFill>
            <a:srgbClr val="0D0D0D">
              <a:alpha val="5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mundo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desigual y vallado</a:t>
            </a: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iom.int/sites/default/files/infographic/image/Mediterranean-Migration-Routes-June10.jpg"/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 smtClean="0"/>
              <a:t>ASILO. </a:t>
            </a:r>
            <a:br>
              <a:rPr lang="es-ES" sz="2400" b="1" dirty="0" smtClean="0"/>
            </a:br>
            <a:r>
              <a:rPr lang="es-ES" sz="2400" b="1" dirty="0" smtClean="0"/>
              <a:t>Crisis de REFUGIADOS/MEDITERRÁNEO</a:t>
            </a:r>
            <a:endParaRPr lang="es-ES" sz="24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680520"/>
          </a:xfrm>
        </p:spPr>
        <p:txBody>
          <a:bodyPr/>
          <a:lstStyle/>
          <a:p>
            <a:r>
              <a:rPr lang="es-ES" b="1" dirty="0" smtClean="0"/>
              <a:t>2014 fue el año con mayor número de desplazados de la historia, casi 60 M de personas</a:t>
            </a:r>
          </a:p>
          <a:p>
            <a:r>
              <a:rPr lang="es-ES" b="1" dirty="0" smtClean="0"/>
              <a:t>El país que más refugiados ha generado es Siria,</a:t>
            </a:r>
            <a:r>
              <a:rPr lang="es-ES" dirty="0" smtClean="0"/>
              <a:t> seguido de Afganistán (2,6 M) y Somalia (1,1 M).</a:t>
            </a:r>
          </a:p>
          <a:p>
            <a:pPr lvl="1"/>
            <a:r>
              <a:rPr lang="es-ES" dirty="0" smtClean="0"/>
              <a:t> 4M refugiados sirios, el 95% en los países vecinos: Turquía, Líbano, Jordania, Irak y Egipto. Más 7.6 M de desplazados dentro del país.</a:t>
            </a:r>
          </a:p>
          <a:p>
            <a:r>
              <a:rPr lang="es-ES" b="1" dirty="0" smtClean="0"/>
              <a:t>3M refugiados en </a:t>
            </a:r>
            <a:r>
              <a:rPr lang="es-ES" b="1" dirty="0" err="1" smtClean="0"/>
              <a:t>Africa</a:t>
            </a:r>
            <a:r>
              <a:rPr lang="es-ES" b="1" dirty="0" smtClean="0"/>
              <a:t> Subsahariana: Somalia, Eritrea, Etiopía, Sudán, Sudán del Sur, República Centroafricana, Malí y</a:t>
            </a:r>
            <a:r>
              <a:rPr lang="es-ES" dirty="0" smtClean="0"/>
              <a:t> </a:t>
            </a:r>
            <a:r>
              <a:rPr lang="es-ES" b="1" dirty="0" smtClean="0"/>
              <a:t>República Democrática del Congo</a:t>
            </a:r>
          </a:p>
          <a:p>
            <a:r>
              <a:rPr lang="es-ES" dirty="0" smtClean="0"/>
              <a:t>600.000 personas solicitaron asilo en la UE en el año 2014: </a:t>
            </a:r>
          </a:p>
          <a:p>
            <a:pPr lvl="1"/>
            <a:r>
              <a:rPr lang="es-ES" dirty="0" smtClean="0"/>
              <a:t> 200.000 lo han hecho en Alemania,</a:t>
            </a:r>
          </a:p>
          <a:p>
            <a:pPr lvl="1"/>
            <a:r>
              <a:rPr lang="es-ES" dirty="0" smtClean="0"/>
              <a:t> 5.900 que lo han pedido en España, país que se sitúa a la cola de los veintiocho con un 0,9% de solicitudes de protección internacional.</a:t>
            </a:r>
          </a:p>
          <a:p>
            <a:r>
              <a:rPr lang="es-ES" dirty="0" smtClean="0"/>
              <a:t>Casi 9 de cada diez refugiados (86%) sobreviven en regiones y países en desarrollo</a:t>
            </a:r>
            <a:r>
              <a:rPr lang="es-ES" sz="1600" dirty="0" smtClean="0"/>
              <a:t>. Las naciones con más poder económico están obviando la responsabilidad que les compete con respecto a la acogida de refugiados en su territorio.</a:t>
            </a:r>
          </a:p>
          <a:p>
            <a:r>
              <a:rPr lang="es-ES" dirty="0" smtClean="0"/>
              <a:t> </a:t>
            </a:r>
            <a:r>
              <a:rPr lang="es-ES" dirty="0" smtClean="0">
                <a:hlinkClick r:id="rId2"/>
              </a:rPr>
              <a:t>un incremento de la llegada de refugiados a través del Mediterráneo y Ceuta y Melilla. </a:t>
            </a:r>
            <a:r>
              <a:rPr lang="es-ES" dirty="0" smtClean="0"/>
              <a:t>A través de estas vías se mezclan llegadas de migrantes forzosos con la de migrantes de carácter económico. La vía marítima es el único camino que les queda a quienes solicitan asilo puesto que las vías legales de entrada a la Unión Europea son escasas.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La nueva Agenda de Migración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539552" y="1600200"/>
            <a:ext cx="7690048" cy="4525963"/>
          </a:xfrm>
        </p:spPr>
        <p:txBody>
          <a:bodyPr/>
          <a:lstStyle/>
          <a:p>
            <a:pPr marL="342900" lvl="1" indent="-139700">
              <a:spcBef>
                <a:spcPts val="640"/>
              </a:spcBef>
              <a:buFont typeface="Arial"/>
              <a:buChar char="•"/>
            </a:pPr>
            <a:r>
              <a:rPr lang="es-ES" sz="2000" dirty="0" smtClean="0"/>
              <a:t>Operación Tritón</a:t>
            </a:r>
          </a:p>
          <a:p>
            <a:pPr marL="342900" lvl="1" indent="-139700">
              <a:spcBef>
                <a:spcPts val="640"/>
              </a:spcBef>
              <a:buFont typeface="Arial"/>
              <a:buChar char="•"/>
            </a:pPr>
            <a:r>
              <a:rPr lang="es-ES" sz="2000" dirty="0" smtClean="0"/>
              <a:t>Plan de reubicación</a:t>
            </a:r>
          </a:p>
          <a:p>
            <a:pPr marL="342900" lvl="1" indent="-139700">
              <a:spcBef>
                <a:spcPts val="640"/>
              </a:spcBef>
              <a:buFont typeface="Arial"/>
              <a:buChar char="•"/>
            </a:pPr>
            <a:r>
              <a:rPr lang="es-ES" sz="2000" dirty="0" smtClean="0"/>
              <a:t>Plan de reasentamiento</a:t>
            </a:r>
          </a:p>
          <a:p>
            <a:pPr marL="342900" lvl="1" indent="-139700">
              <a:spcBef>
                <a:spcPts val="640"/>
              </a:spcBef>
              <a:buFont typeface="Arial"/>
              <a:buChar char="•"/>
            </a:pPr>
            <a:r>
              <a:rPr lang="es-ES" sz="2000" dirty="0" smtClean="0"/>
              <a:t>Operación militar contra traficantes.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La reacción de España</a:t>
            </a:r>
          </a:p>
          <a:p>
            <a:endParaRPr lang="es-ES" sz="2000" dirty="0" smtClean="0"/>
          </a:p>
          <a:p>
            <a:r>
              <a:rPr lang="es-ES" sz="2000" dirty="0" smtClean="0"/>
              <a:t>COOPERACIÖN con terceros países ¿para qué?</a:t>
            </a:r>
          </a:p>
          <a:p>
            <a:r>
              <a:rPr lang="es-ES" sz="2000" dirty="0" smtClean="0"/>
              <a:t>Causas de la migración forzada:</a:t>
            </a:r>
          </a:p>
          <a:p>
            <a:r>
              <a:rPr lang="es-ES" sz="2000" dirty="0" smtClean="0"/>
              <a:t>Refugiados “de facto”: concepto amplio: víctimas de conflictos armados, </a:t>
            </a:r>
            <a:r>
              <a:rPr lang="es-ES" sz="2000" dirty="0" err="1" smtClean="0"/>
              <a:t>pcas</a:t>
            </a:r>
            <a:r>
              <a:rPr lang="es-ES" sz="2000" dirty="0" smtClean="0"/>
              <a:t> </a:t>
            </a:r>
            <a:r>
              <a:rPr lang="es-ES" sz="2000" dirty="0" err="1" smtClean="0"/>
              <a:t>ecas</a:t>
            </a:r>
            <a:r>
              <a:rPr lang="es-ES" sz="2000" dirty="0" smtClean="0"/>
              <a:t> erróneas o desastres naturales.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495300" indent="-495300">
              <a:buNone/>
            </a:pPr>
            <a:r>
              <a:rPr lang="es-ES" sz="2800" dirty="0" smtClean="0"/>
              <a:t>DSI:</a:t>
            </a:r>
            <a:endParaRPr lang="es-ES" dirty="0" smtClean="0"/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683568" y="1340768"/>
            <a:ext cx="7704856" cy="25538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indent="-495300"/>
            <a:r>
              <a:rPr lang="es-ES" sz="2400" dirty="0" smtClean="0"/>
              <a:t>Derecho a emigrar: art 13 Declaración DD.HH</a:t>
            </a:r>
          </a:p>
          <a:p>
            <a:pPr marL="495300" indent="-495300"/>
            <a:r>
              <a:rPr lang="es-ES" sz="2400" dirty="0" smtClean="0"/>
              <a:t>Derecho a no emigrar</a:t>
            </a:r>
          </a:p>
          <a:p>
            <a:pPr marL="495300" indent="-495300"/>
            <a:endParaRPr lang="es-ES" sz="2400" dirty="0" smtClean="0"/>
          </a:p>
          <a:p>
            <a:pPr marL="495300" indent="-495300"/>
            <a:r>
              <a:rPr lang="es-ES" sz="2400" dirty="0" smtClean="0"/>
              <a:t>Derecho de los Estados a regular la entrada</a:t>
            </a:r>
          </a:p>
          <a:p>
            <a:pPr marL="495300" indent="-495300"/>
            <a:r>
              <a:rPr lang="es-ES" sz="2400" dirty="0" smtClean="0"/>
              <a:t>Deber de respeto a DD.HH</a:t>
            </a:r>
          </a:p>
          <a:p>
            <a:pPr marL="495300" indent="-495300"/>
            <a:r>
              <a:rPr lang="es-ES" sz="2400" dirty="0" smtClean="0"/>
              <a:t>Deber de acogida y protección: estados y ciudadanos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RETOS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3"/>
          </a:xfrm>
        </p:spPr>
        <p:txBody>
          <a:bodyPr/>
          <a:lstStyle/>
          <a:p>
            <a:r>
              <a:rPr lang="es-ES" sz="1600" dirty="0" smtClean="0"/>
              <a:t>INTEGRACIÓN MÁS ACOGIDA REFUGIADOS: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Crear un nuevo </a:t>
            </a:r>
            <a:r>
              <a:rPr lang="es-ES" sz="1600" dirty="0" smtClean="0"/>
              <a:t>NOSOTROS</a:t>
            </a:r>
            <a:r>
              <a:rPr lang="es-ES" dirty="0" smtClean="0"/>
              <a:t>, en definitiva, adaptarnos a las nuevas circunstancias de sociedades multiculturales. EPD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 </a:t>
            </a:r>
            <a:r>
              <a:rPr lang="es-ES" dirty="0" err="1" smtClean="0"/>
              <a:t>Etica</a:t>
            </a:r>
            <a:r>
              <a:rPr lang="es-ES" dirty="0" smtClean="0"/>
              <a:t> coincide con nuestro interés. Necesidad de una Política para la Convivencia Intercultural. ¿Cómo? Tenemos que encontrar nuestro propio camino.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 No podemos reservar el favorecer los derechos humanos cuando “la situación va bien”.  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No podemos hacer depender el reconocimiento a la dignidad de la persona por la situación del mercado laboral.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s-ES" dirty="0" smtClean="0"/>
              <a:t> Enfoque </a:t>
            </a:r>
            <a:r>
              <a:rPr lang="es-ES" sz="1600" dirty="0" smtClean="0"/>
              <a:t>BOTTOM-TOP como clave del cambio social</a:t>
            </a:r>
            <a:r>
              <a:rPr lang="es-ES" dirty="0" smtClean="0"/>
              <a:t>: si cambiamos nuestras percepciones individuales. Los Gobiernos pueden o no aceptarlos, solo nosotros podemos acogerlos, juntos.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dirty="0" smtClean="0"/>
              <a:t> 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GLOBALIZAR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el contexto:</a:t>
            </a:r>
            <a:endParaRPr lang="es-E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Causas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Las grandes migraciones son Sur-Sur, las peores situaciones de pobreza/desigualdad son Sur.</a:t>
            </a:r>
            <a:endParaRPr lang="es-E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Redes de cooperación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problema ya no es de exclusi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 sino de descarte, hay poblaci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n/regiones sobrantes.</a:t>
            </a:r>
            <a:endParaRPr lang="es-E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b="1" dirty="0" smtClean="0">
              <a:solidFill>
                <a:schemeClr val="tx1"/>
              </a:solidFill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92697"/>
            <a:ext cx="806489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Se hace necesaria </a:t>
            </a:r>
            <a:r>
              <a:rPr lang="es-ES" sz="2400" dirty="0" smtClean="0"/>
              <a:t>una profunda </a:t>
            </a:r>
            <a:r>
              <a:rPr lang="es-ES" sz="2400" dirty="0"/>
              <a:t>reflexión </a:t>
            </a:r>
            <a:r>
              <a:rPr lang="es-ES" sz="2400" dirty="0" smtClean="0"/>
              <a:t>en nuestras </a:t>
            </a:r>
            <a:r>
              <a:rPr lang="es-ES" sz="2400" dirty="0"/>
              <a:t>ideas y </a:t>
            </a:r>
            <a:r>
              <a:rPr lang="es-ES" sz="2400" dirty="0" smtClean="0"/>
              <a:t>prácticas sobre inmigración.</a:t>
            </a:r>
          </a:p>
          <a:p>
            <a:endParaRPr lang="es-ES" sz="2400" dirty="0"/>
          </a:p>
          <a:p>
            <a:r>
              <a:rPr lang="es-ES" sz="2400" dirty="0"/>
              <a:t>NECESITAMOS </a:t>
            </a:r>
            <a:r>
              <a:rPr lang="es-ES" sz="2400" dirty="0" smtClean="0"/>
              <a:t>ABRIR NUESTRO ENFOQUE PARA </a:t>
            </a:r>
            <a:r>
              <a:rPr lang="es-ES" sz="2400" dirty="0"/>
              <a:t>VER </a:t>
            </a:r>
            <a:r>
              <a:rPr lang="es-ES" sz="2400" dirty="0" smtClean="0"/>
              <a:t>LA FOTOGRAFÍA CON MAYOR PERSPECTIVA.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474398" cy="35479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8668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 Imagen" descr="Captur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3356992"/>
            <a:ext cx="576064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835696" y="620688"/>
          <a:ext cx="5256584" cy="5472617"/>
        </p:xfrm>
        <a:graphic>
          <a:graphicData uri="http://schemas.openxmlformats.org/drawingml/2006/table">
            <a:tbl>
              <a:tblPr/>
              <a:tblGrid>
                <a:gridCol w="3232650"/>
                <a:gridCol w="851746"/>
                <a:gridCol w="1172188"/>
              </a:tblGrid>
              <a:tr h="186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Arial"/>
                          <a:ea typeface="Times New Roman"/>
                          <a:cs typeface="Times New Roman"/>
                        </a:rPr>
                        <a:t>Categoría</a:t>
                      </a:r>
                      <a:endParaRPr lang="es-ES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Arial"/>
                          <a:ea typeface="Times New Roman"/>
                          <a:cs typeface="Times New Roman"/>
                        </a:rPr>
                        <a:t>Número</a:t>
                      </a:r>
                      <a:endParaRPr lang="es-ES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Arial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S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A. Población Extranjera en España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4.905.495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10,55%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B. Población Comunitaria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2.724.189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55,53%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Ciudadanos Comunitarios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2.357.627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86,55%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Rumanía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940.252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34,52%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Reino Unido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269.756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9,90%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Italia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210.304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7,72%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Bulgaria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181.684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6,67%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Alemania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145.501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5,34%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Portugal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141.736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5,20%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Resto de países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468.394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17,20%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Familiares Nacionales de Terceros Países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366.562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13,46%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38.703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1,42%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Marruecos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35.411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1,30%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Rep. Dominicana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31.341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1,15%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Brasil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27.577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1,01%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24.953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0,92%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Cuba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23.298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0,86%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Resto de países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185.148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6,80%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C. Población Extracomunitaria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2.181.306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44,47%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Marruecos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738.984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33,89%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China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184.268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8,45%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Ecuador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183.241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8,40%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Bolivia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111.297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5,10%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109.283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5,01%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Ucrania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75.368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3,46%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Resto de países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  <a:cs typeface="Times New Roman"/>
                        </a:rPr>
                        <a:t>777.907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  <a:cs typeface="Times New Roman"/>
                        </a:rPr>
                        <a:t>35,69%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POLITICA MIGRATORIA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4038600" cy="3096345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1600" dirty="0" smtClean="0"/>
              <a:t>CONTROL migratorio:</a:t>
            </a:r>
          </a:p>
          <a:p>
            <a:pPr>
              <a:buNone/>
            </a:pPr>
            <a:r>
              <a:rPr lang="es-ES" sz="1600" dirty="0" smtClean="0"/>
              <a:t>impedir la migración irregular 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cxnSp>
        <p:nvCxnSpPr>
          <p:cNvPr id="8" name="7 Conector recto de flecha"/>
          <p:cNvCxnSpPr>
            <a:stCxn id="3" idx="0"/>
          </p:cNvCxnSpPr>
          <p:nvPr/>
        </p:nvCxnSpPr>
        <p:spPr bwMode="auto">
          <a:xfrm flipH="1">
            <a:off x="1907704" y="1628799"/>
            <a:ext cx="568796" cy="792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10 Conector recto de flecha"/>
          <p:cNvCxnSpPr/>
          <p:nvPr/>
        </p:nvCxnSpPr>
        <p:spPr bwMode="auto">
          <a:xfrm>
            <a:off x="4283968" y="1556792"/>
            <a:ext cx="108012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13 Marcador de contenido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038600" cy="208823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1600" dirty="0" smtClean="0"/>
              <a:t>ACCESO </a:t>
            </a:r>
          </a:p>
          <a:p>
            <a:pPr algn="ctr">
              <a:buNone/>
            </a:pPr>
            <a:r>
              <a:rPr lang="es-ES" sz="1600" dirty="0" smtClean="0"/>
              <a:t>regular y seguro. trabajo y protección</a:t>
            </a:r>
            <a:endParaRPr lang="es-ES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5576" y="458112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DOS CARAS DE LA  MISMA MONEDA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HIPERTROFIA DEL CONTROL DE FRONTERAS</a:t>
            </a: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bc.es/Media/201307/21/DADAAB--644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58" y="755122"/>
            <a:ext cx="8582874" cy="482453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27584" y="5733546"/>
            <a:ext cx="7206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Vista general del </a:t>
            </a:r>
            <a:r>
              <a:rPr lang="es-ES" dirty="0" smtClean="0"/>
              <a:t>mayor campamento </a:t>
            </a:r>
            <a:r>
              <a:rPr lang="es-ES" dirty="0"/>
              <a:t>de refugiados </a:t>
            </a:r>
            <a:r>
              <a:rPr lang="es-ES" dirty="0" smtClean="0"/>
              <a:t>del mundo: </a:t>
            </a:r>
            <a:r>
              <a:rPr lang="es-ES" dirty="0" err="1" smtClean="0"/>
              <a:t>Dadaab</a:t>
            </a:r>
            <a:r>
              <a:rPr lang="es-ES" dirty="0" smtClean="0"/>
              <a:t> (Kenia)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s-ES" sz="3200" dirty="0" smtClean="0"/>
          </a:p>
          <a:p>
            <a:pPr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En Europa se quiere: </a:t>
            </a:r>
          </a:p>
          <a:p>
            <a:pPr algn="ctr">
              <a:buNone/>
            </a:pPr>
            <a:endParaRPr lang="es-ES" sz="2000" dirty="0" smtClean="0"/>
          </a:p>
          <a:p>
            <a:pPr>
              <a:spcBef>
                <a:spcPts val="0"/>
              </a:spcBef>
            </a:pPr>
            <a:r>
              <a:rPr lang="es-ES" sz="2800" b="1" dirty="0" smtClean="0"/>
              <a:t> QUE NO LLEGUEN: </a:t>
            </a:r>
            <a:r>
              <a:rPr lang="es-ES" sz="2800" dirty="0" smtClean="0"/>
              <a:t>visados y</a:t>
            </a:r>
            <a:r>
              <a:rPr lang="es-ES" sz="2800" b="1" dirty="0" smtClean="0"/>
              <a:t> </a:t>
            </a:r>
            <a:r>
              <a:rPr lang="es-ES" sz="2800" dirty="0" err="1" smtClean="0"/>
              <a:t>externalización</a:t>
            </a:r>
            <a:endParaRPr lang="es-ES" sz="2800" dirty="0" smtClean="0"/>
          </a:p>
          <a:p>
            <a:pPr>
              <a:spcBef>
                <a:spcPts val="0"/>
              </a:spcBef>
            </a:pPr>
            <a:r>
              <a:rPr lang="es-ES" sz="2800" b="1" dirty="0" smtClean="0"/>
              <a:t> QUE NO ENTREN : </a:t>
            </a:r>
            <a:r>
              <a:rPr lang="es-ES" sz="2800" dirty="0" smtClean="0"/>
              <a:t>control de fronteras</a:t>
            </a:r>
          </a:p>
          <a:p>
            <a:pPr>
              <a:spcBef>
                <a:spcPts val="0"/>
              </a:spcBef>
            </a:pPr>
            <a:r>
              <a:rPr lang="es-ES" sz="2800" b="1" dirty="0" smtClean="0"/>
              <a:t> QUE SE VAYAN</a:t>
            </a:r>
            <a:r>
              <a:rPr lang="es-ES" sz="2800" dirty="0" smtClean="0"/>
              <a:t>: CIE y expulsiones exprés</a:t>
            </a:r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sz="2400" dirty="0" smtClean="0"/>
              <a:t>Europa fortaleza: </a:t>
            </a:r>
            <a:r>
              <a:rPr lang="es-ES" sz="2400" dirty="0" smtClean="0"/>
              <a:t>Migración </a:t>
            </a:r>
            <a:r>
              <a:rPr lang="es-ES" sz="2400" dirty="0" smtClean="0"/>
              <a:t>como amenaza </a:t>
            </a:r>
            <a:endParaRPr lang="es-ES" sz="2400" dirty="0" smtClean="0"/>
          </a:p>
          <a:p>
            <a:pPr algn="ctr">
              <a:buNone/>
            </a:pPr>
            <a:r>
              <a:rPr lang="es-ES" sz="2400" dirty="0" smtClean="0"/>
              <a:t>(</a:t>
            </a:r>
            <a:r>
              <a:rPr lang="es-ES" sz="2400" dirty="0" smtClean="0"/>
              <a:t>a la identidad europea, economía, </a:t>
            </a:r>
            <a:r>
              <a:rPr lang="es-ES" sz="2400" dirty="0" smtClean="0"/>
              <a:t>sociedad del </a:t>
            </a:r>
            <a:r>
              <a:rPr lang="es-ES" sz="2400" dirty="0" smtClean="0"/>
              <a:t>bienestar, delincuentes)   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s-ES" sz="2800" dirty="0" smtClean="0"/>
              <a:t>CIERRE DE FRONTERAS: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 dirty="0" smtClean="0"/>
              <a:t>T</a:t>
            </a:r>
            <a:r>
              <a:rPr lang="es-ES" sz="2800" dirty="0" smtClean="0">
                <a:hlinkClick r:id="rId3"/>
              </a:rPr>
              <a:t>ragedia del </a:t>
            </a:r>
            <a:r>
              <a:rPr lang="es-ES" sz="2800" dirty="0" err="1" smtClean="0">
                <a:hlinkClick r:id="rId3"/>
              </a:rPr>
              <a:t>Tarajal,Ceuta</a:t>
            </a:r>
            <a:r>
              <a:rPr lang="es-ES" sz="2800" dirty="0" smtClean="0"/>
              <a:t> 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 dirty="0" smtClean="0"/>
              <a:t>Entradas subsiguientes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 dirty="0" smtClean="0"/>
              <a:t>Rechazo “de facto”, sin ningún procedimiento: son ilegales: sin identificación, impiden acceso a protección, crecientemente violentas.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 dirty="0" smtClean="0"/>
              <a:t>El Concepto operativo de frontera: el Ejecutivo insiste en que no expulsa de forma ilegal a personas sino que no han entrado.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 dirty="0" smtClean="0"/>
              <a:t>FF.AA marroquís entraron en Melilla para expulsar ellos mismos a los inmigrantes.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 dirty="0" smtClean="0"/>
              <a:t>La reforma legal que no legaliza.</a:t>
            </a:r>
          </a:p>
          <a:p>
            <a:pPr marL="609600" indent="-609600">
              <a:lnSpc>
                <a:spcPct val="80000"/>
              </a:lnSpc>
            </a:pPr>
            <a:endParaRPr lang="es-ES" sz="28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es-ES" sz="2800" u="sng" dirty="0" smtClean="0">
              <a:solidFill>
                <a:srgbClr val="0000FF"/>
              </a:solidFill>
              <a:latin typeface="Candara"/>
              <a:ea typeface="Times New Roman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s-ES" sz="4000" u="sng" dirty="0" smtClean="0">
              <a:solidFill>
                <a:srgbClr val="0000FF"/>
              </a:solidFill>
              <a:latin typeface="Candara"/>
              <a:ea typeface="Times New Roman"/>
            </a:endParaRPr>
          </a:p>
          <a:p>
            <a:pPr marL="609600" indent="-609600">
              <a:lnSpc>
                <a:spcPct val="80000"/>
              </a:lnSpc>
            </a:pPr>
            <a:endParaRPr lang="es-ES" sz="2800" dirty="0" smtClean="0"/>
          </a:p>
          <a:p>
            <a:pPr marL="609600" indent="-609600">
              <a:lnSpc>
                <a:spcPct val="80000"/>
              </a:lnSpc>
            </a:pPr>
            <a:endParaRPr lang="es-E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s-ES" sz="2400" b="1" i="1" dirty="0" smtClean="0">
                <a:solidFill>
                  <a:srgbClr val="FF0000"/>
                </a:solidFill>
              </a:rPr>
              <a:t>¿Control a cualquier precio?: </a:t>
            </a:r>
            <a:endParaRPr lang="es-ES" sz="2400" b="1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2400" b="1" i="1" dirty="0" smtClean="0">
                <a:solidFill>
                  <a:srgbClr val="FF0000"/>
                </a:solidFill>
              </a:rPr>
              <a:t>COSTES </a:t>
            </a:r>
            <a:r>
              <a:rPr lang="es-ES" sz="2400" b="1" i="1" dirty="0" smtClean="0">
                <a:solidFill>
                  <a:srgbClr val="FF0000"/>
                </a:solidFill>
              </a:rPr>
              <a:t>del control</a:t>
            </a:r>
            <a:r>
              <a:rPr lang="es-ES" sz="2400" b="1" i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es-ES" sz="1200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s-ES" sz="2400" dirty="0" smtClean="0"/>
              <a:t>Costes </a:t>
            </a:r>
            <a:r>
              <a:rPr lang="es-ES" sz="2400" dirty="0" smtClean="0"/>
              <a:t>equipos y policía</a:t>
            </a:r>
          </a:p>
          <a:p>
            <a:pPr eaLnBrk="1" hangingPunct="1"/>
            <a:r>
              <a:rPr lang="es-ES" sz="2400" dirty="0" smtClean="0"/>
              <a:t>Desplazamiento de RUTAS a lo largo del Mediterráneo</a:t>
            </a:r>
          </a:p>
          <a:p>
            <a:pPr eaLnBrk="1" hangingPunct="1"/>
            <a:r>
              <a:rPr lang="es-ES" sz="2400" dirty="0" smtClean="0"/>
              <a:t>Aumento nº irregulares y de muertes</a:t>
            </a:r>
          </a:p>
          <a:p>
            <a:pPr eaLnBrk="1" hangingPunct="1"/>
            <a:r>
              <a:rPr lang="es-ES" sz="2400" dirty="0" smtClean="0"/>
              <a:t>Tráfico de seres humanos</a:t>
            </a:r>
          </a:p>
          <a:p>
            <a:pPr eaLnBrk="1" hangingPunct="1"/>
            <a:r>
              <a:rPr lang="es-ES" sz="2400" dirty="0" smtClean="0"/>
              <a:t>Costes morales</a:t>
            </a:r>
          </a:p>
          <a:p>
            <a:pPr eaLnBrk="1" hangingPunct="1"/>
            <a:r>
              <a:rPr lang="es-ES" sz="2400" dirty="0" smtClean="0"/>
              <a:t>Dificultades de conciliar control migratorio y respeto a </a:t>
            </a:r>
            <a:r>
              <a:rPr lang="es-ES" sz="2400" dirty="0" err="1" smtClean="0"/>
              <a:t>dchos</a:t>
            </a:r>
            <a:r>
              <a:rPr lang="es-ES" sz="2400" dirty="0" smtClean="0"/>
              <a:t>. </a:t>
            </a:r>
            <a:r>
              <a:rPr lang="es-ES" sz="2400" dirty="0" smtClean="0"/>
              <a:t>individuales</a:t>
            </a:r>
            <a:endParaRPr lang="es-ES" sz="2400" dirty="0" smtClean="0"/>
          </a:p>
          <a:p>
            <a:pPr eaLnBrk="1" hangingPunct="1"/>
            <a:r>
              <a:rPr lang="es-ES" sz="2400" dirty="0" smtClean="0"/>
              <a:t>Las “devoluciones en caliente”</a:t>
            </a:r>
          </a:p>
          <a:p>
            <a:r>
              <a:rPr lang="es-ES" sz="2400" dirty="0" smtClean="0"/>
              <a:t>Dificultades de acceso a protección: Europa confunde migración y asilo</a:t>
            </a:r>
          </a:p>
          <a:p>
            <a:pPr eaLnBrk="1" hangingPunct="1"/>
            <a:endParaRPr lang="es-ES" sz="2400" dirty="0" smtClean="0"/>
          </a:p>
          <a:p>
            <a:pPr eaLnBrk="1" hangingPunct="1">
              <a:buFont typeface="Wingdings 2" pitchFamily="18" charset="2"/>
              <a:buNone/>
            </a:pPr>
            <a:endParaRPr lang="es-E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9"/>
            <a:ext cx="8363272" cy="266429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G:\Transversales\Migraciones\Conferencias_Articulos\Antiguo\2012\Puerto Santa María 2012\Lampedus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denaser.com/recorte/20140206csrcsrnac_15/LCO668/Ies/grupo-inmigrantes-intenta-entrar-nado-Ceu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116" y="3356992"/>
            <a:ext cx="517889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470</Words>
  <Application>Microsoft Office PowerPoint</Application>
  <PresentationFormat>Presentación en pantalla (4:3)</PresentationFormat>
  <Paragraphs>206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  POLITICA MIGRATORIA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ASILO.  Crisis de REFUGIADOS/MEDITERRÁNEO</vt:lpstr>
      <vt:lpstr>La nueva Agenda de Migración </vt:lpstr>
      <vt:lpstr>Presentación de PowerPoint</vt:lpstr>
      <vt:lpstr>RETOS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Manzanedo</dc:creator>
  <cp:lastModifiedBy>Dulce</cp:lastModifiedBy>
  <cp:revision>65</cp:revision>
  <dcterms:modified xsi:type="dcterms:W3CDTF">2015-06-22T14:11:37Z</dcterms:modified>
</cp:coreProperties>
</file>