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62" r:id="rId5"/>
    <p:sldId id="263" r:id="rId6"/>
    <p:sldId id="264" r:id="rId7"/>
    <p:sldId id="274" r:id="rId8"/>
    <p:sldId id="273" r:id="rId9"/>
    <p:sldId id="266" r:id="rId10"/>
    <p:sldId id="265" r:id="rId11"/>
    <p:sldId id="275" r:id="rId12"/>
    <p:sldId id="257" r:id="rId13"/>
    <p:sldId id="267" r:id="rId14"/>
  </p:sldIdLst>
  <p:sldSz cx="9144000" cy="6858000" type="screen4x3"/>
  <p:notesSz cx="6864350" cy="99964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49" autoAdjust="0"/>
  </p:normalViewPr>
  <p:slideViewPr>
    <p:cSldViewPr>
      <p:cViewPr>
        <p:scale>
          <a:sx n="57" d="100"/>
          <a:sy n="57" d="100"/>
        </p:scale>
        <p:origin x="-206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83E87-4CF8-4316-875F-7B574BA818C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9AD7F2-E9F8-4BF0-A13A-CB6632BE6033}">
      <dgm:prSet custT="1"/>
      <dgm:spPr/>
      <dgm:t>
        <a:bodyPr/>
        <a:lstStyle/>
        <a:p>
          <a:pPr rtl="0"/>
          <a:r>
            <a:rPr lang="es-ES" sz="1600" b="1" dirty="0" smtClean="0"/>
            <a:t>I.- ACOGIDA Y ATENCIÓN A NECESIDADES BÁSICAS</a:t>
          </a:r>
          <a:endParaRPr lang="es-ES" sz="1600" dirty="0"/>
        </a:p>
      </dgm:t>
    </dgm:pt>
    <dgm:pt modelId="{25A24655-881A-4880-990F-DE85C7D19DD5}" type="parTrans" cxnId="{31282E5D-6CFB-4C69-BDA2-5B0429640774}">
      <dgm:prSet/>
      <dgm:spPr/>
      <dgm:t>
        <a:bodyPr/>
        <a:lstStyle/>
        <a:p>
          <a:endParaRPr lang="es-ES"/>
        </a:p>
      </dgm:t>
    </dgm:pt>
    <dgm:pt modelId="{9018692E-3B1B-4156-904B-5018F67296ED}" type="sibTrans" cxnId="{31282E5D-6CFB-4C69-BDA2-5B0429640774}">
      <dgm:prSet/>
      <dgm:spPr/>
      <dgm:t>
        <a:bodyPr/>
        <a:lstStyle/>
        <a:p>
          <a:endParaRPr lang="es-ES"/>
        </a:p>
      </dgm:t>
    </dgm:pt>
    <dgm:pt modelId="{9406F9A7-D2CC-4535-AD52-5C139B2A810D}">
      <dgm:prSet custT="1"/>
      <dgm:spPr/>
      <dgm:t>
        <a:bodyPr/>
        <a:lstStyle/>
        <a:p>
          <a:pPr algn="just" rtl="0"/>
          <a:r>
            <a:rPr lang="es-ES" sz="1200" b="1" dirty="0" smtClean="0"/>
            <a:t>Facilitamos información y apoyo desde el primer encuentro: </a:t>
          </a:r>
          <a:r>
            <a:rPr lang="es-ES" sz="1200" dirty="0" smtClean="0"/>
            <a:t>Acogida, Orientación, Atención a personas sin hogar, Centro de día Calor y Café, Vivienda, Ropero, Duchas y servicio de Lavandería, reparto de alimentos, apoyo psicológico y mediación familiar, asesoría y acompañamiento jurídico, ocio y tiempo libre. </a:t>
          </a:r>
          <a:endParaRPr lang="es-ES" sz="1200" dirty="0"/>
        </a:p>
      </dgm:t>
    </dgm:pt>
    <dgm:pt modelId="{029C4A81-48C8-4456-ACF8-A1757B842D25}" type="parTrans" cxnId="{17B689B3-58F7-497F-AF9D-D9F51A7C8D9A}">
      <dgm:prSet/>
      <dgm:spPr/>
      <dgm:t>
        <a:bodyPr/>
        <a:lstStyle/>
        <a:p>
          <a:endParaRPr lang="es-ES"/>
        </a:p>
      </dgm:t>
    </dgm:pt>
    <dgm:pt modelId="{E6F5E5A1-238D-48CA-B485-741426309421}" type="sibTrans" cxnId="{17B689B3-58F7-497F-AF9D-D9F51A7C8D9A}">
      <dgm:prSet/>
      <dgm:spPr/>
      <dgm:t>
        <a:bodyPr/>
        <a:lstStyle/>
        <a:p>
          <a:endParaRPr lang="es-ES"/>
        </a:p>
      </dgm:t>
    </dgm:pt>
    <dgm:pt modelId="{C3FFD84A-22AC-4FCE-9A7B-D7457C67672C}">
      <dgm:prSet custT="1"/>
      <dgm:spPr/>
      <dgm:t>
        <a:bodyPr/>
        <a:lstStyle/>
        <a:p>
          <a:pPr rtl="0"/>
          <a:r>
            <a:rPr lang="es-ES" sz="1800" b="1" dirty="0" smtClean="0"/>
            <a:t>II.- FORMACIÓN</a:t>
          </a:r>
          <a:endParaRPr lang="es-ES" sz="1800" dirty="0"/>
        </a:p>
      </dgm:t>
    </dgm:pt>
    <dgm:pt modelId="{900FC3E9-D97F-4A29-8747-13061CF57A58}" type="parTrans" cxnId="{CB4E9FA6-9BCF-4685-B5BD-86E70B722308}">
      <dgm:prSet/>
      <dgm:spPr/>
      <dgm:t>
        <a:bodyPr/>
        <a:lstStyle/>
        <a:p>
          <a:endParaRPr lang="es-ES"/>
        </a:p>
      </dgm:t>
    </dgm:pt>
    <dgm:pt modelId="{2CA814F0-D9A4-4E53-B812-073EBD93E347}" type="sibTrans" cxnId="{CB4E9FA6-9BCF-4685-B5BD-86E70B722308}">
      <dgm:prSet/>
      <dgm:spPr/>
      <dgm:t>
        <a:bodyPr/>
        <a:lstStyle/>
        <a:p>
          <a:endParaRPr lang="es-ES"/>
        </a:p>
      </dgm:t>
    </dgm:pt>
    <dgm:pt modelId="{981516C8-C379-490B-8E43-A3C444FF11B0}">
      <dgm:prSet custT="1"/>
      <dgm:spPr/>
      <dgm:t>
        <a:bodyPr/>
        <a:lstStyle/>
        <a:p>
          <a:pPr algn="just" rtl="0"/>
          <a:r>
            <a:rPr lang="es-ES" sz="1200" b="1" dirty="0" smtClean="0"/>
            <a:t>Atención a la educación, formación e integración social: </a:t>
          </a:r>
          <a:r>
            <a:rPr lang="es-ES" sz="1200" b="0" dirty="0" smtClean="0"/>
            <a:t>Apoyo escolar a menores, Clases de español, alfabetización para adultos, Programa de Mujer, Ludoteca, Campamentos de verano y Capacitación prelaboral</a:t>
          </a:r>
          <a:r>
            <a:rPr lang="es-ES" sz="1300" b="0" dirty="0" smtClean="0"/>
            <a:t>.</a:t>
          </a:r>
          <a:endParaRPr lang="es-ES" sz="1300" b="0" dirty="0"/>
        </a:p>
      </dgm:t>
    </dgm:pt>
    <dgm:pt modelId="{FD0DE851-DC0B-494B-9166-7E62CC56C708}" type="parTrans" cxnId="{1AE878E7-A0B7-4AC1-B4F2-5C989BB9AF82}">
      <dgm:prSet/>
      <dgm:spPr/>
      <dgm:t>
        <a:bodyPr/>
        <a:lstStyle/>
        <a:p>
          <a:endParaRPr lang="es-ES"/>
        </a:p>
      </dgm:t>
    </dgm:pt>
    <dgm:pt modelId="{77ABEF3E-F1B1-4F68-8A8C-371B9179C53B}" type="sibTrans" cxnId="{1AE878E7-A0B7-4AC1-B4F2-5C989BB9AF82}">
      <dgm:prSet/>
      <dgm:spPr/>
      <dgm:t>
        <a:bodyPr/>
        <a:lstStyle/>
        <a:p>
          <a:endParaRPr lang="es-ES"/>
        </a:p>
      </dgm:t>
    </dgm:pt>
    <dgm:pt modelId="{B2BCB810-40C0-46A0-A7C5-C18A98EB63F8}">
      <dgm:prSet custT="1"/>
      <dgm:spPr/>
      <dgm:t>
        <a:bodyPr/>
        <a:lstStyle/>
        <a:p>
          <a:pPr rtl="0"/>
          <a:r>
            <a:rPr lang="es-ES" sz="1800" b="1" dirty="0" smtClean="0"/>
            <a:t>III.- INTEGRACIÓN LABORAL</a:t>
          </a:r>
          <a:endParaRPr lang="es-ES" sz="1800" dirty="0"/>
        </a:p>
      </dgm:t>
    </dgm:pt>
    <dgm:pt modelId="{0A942B7A-2EF8-4177-B998-3DB6792D23E3}" type="parTrans" cxnId="{88EFD705-8228-47CB-8AFA-DA0B986AE830}">
      <dgm:prSet/>
      <dgm:spPr/>
      <dgm:t>
        <a:bodyPr/>
        <a:lstStyle/>
        <a:p>
          <a:endParaRPr lang="es-ES"/>
        </a:p>
      </dgm:t>
    </dgm:pt>
    <dgm:pt modelId="{C90FC031-55B9-4B61-95FB-F10CC5AB3EF4}" type="sibTrans" cxnId="{88EFD705-8228-47CB-8AFA-DA0B986AE830}">
      <dgm:prSet/>
      <dgm:spPr/>
      <dgm:t>
        <a:bodyPr/>
        <a:lstStyle/>
        <a:p>
          <a:endParaRPr lang="es-ES"/>
        </a:p>
      </dgm:t>
    </dgm:pt>
    <dgm:pt modelId="{AC6B3CE0-A640-471D-99D1-34237A2DB81F}">
      <dgm:prSet custT="1"/>
      <dgm:spPr/>
      <dgm:t>
        <a:bodyPr/>
        <a:lstStyle/>
        <a:p>
          <a:pPr rtl="0"/>
          <a:r>
            <a:rPr lang="es-NI" sz="1200" b="1" dirty="0" smtClean="0"/>
            <a:t>Mejora de la empleabilidad y atención a las necesidades básicas: </a:t>
          </a:r>
          <a:r>
            <a:rPr lang="es-NI" sz="1200" b="0" dirty="0" smtClean="0"/>
            <a:t>Orientación y acompañamiento laboral, Mediación y bolsa de empleo, sensibilización empresarial y Promoción de empleo.</a:t>
          </a:r>
          <a:endParaRPr lang="es-ES" sz="1200" b="0" dirty="0"/>
        </a:p>
      </dgm:t>
    </dgm:pt>
    <dgm:pt modelId="{85B19651-0CF1-45C4-8904-B6AB85222E48}" type="parTrans" cxnId="{A6A7C5B2-5D81-4B03-B243-EF74AE2B7B2A}">
      <dgm:prSet/>
      <dgm:spPr/>
      <dgm:t>
        <a:bodyPr/>
        <a:lstStyle/>
        <a:p>
          <a:endParaRPr lang="es-ES"/>
        </a:p>
      </dgm:t>
    </dgm:pt>
    <dgm:pt modelId="{7238F75A-A257-40D4-9A6E-04FBC19581D5}" type="sibTrans" cxnId="{A6A7C5B2-5D81-4B03-B243-EF74AE2B7B2A}">
      <dgm:prSet/>
      <dgm:spPr/>
      <dgm:t>
        <a:bodyPr/>
        <a:lstStyle/>
        <a:p>
          <a:endParaRPr lang="es-ES"/>
        </a:p>
      </dgm:t>
    </dgm:pt>
    <dgm:pt modelId="{D008AEF2-64C9-4868-A8AD-B4B054DB65DE}">
      <dgm:prSet custT="1"/>
      <dgm:spPr/>
      <dgm:t>
        <a:bodyPr/>
        <a:lstStyle/>
        <a:p>
          <a:pPr rtl="0"/>
          <a:r>
            <a:rPr lang="es-ES" sz="1800" b="1" dirty="0" smtClean="0"/>
            <a:t>IV.- VOLUNTARIADO.</a:t>
          </a:r>
          <a:endParaRPr lang="es-ES" sz="1800" dirty="0"/>
        </a:p>
      </dgm:t>
    </dgm:pt>
    <dgm:pt modelId="{27896220-AA19-4DC9-B308-B5277E0E6D45}" type="parTrans" cxnId="{82B21D80-65DD-46BF-A099-ECC3CBF7C587}">
      <dgm:prSet/>
      <dgm:spPr/>
      <dgm:t>
        <a:bodyPr/>
        <a:lstStyle/>
        <a:p>
          <a:endParaRPr lang="es-ES"/>
        </a:p>
      </dgm:t>
    </dgm:pt>
    <dgm:pt modelId="{A7DFDDF1-22C5-4487-A28B-9A3D59AA495E}" type="sibTrans" cxnId="{82B21D80-65DD-46BF-A099-ECC3CBF7C587}">
      <dgm:prSet/>
      <dgm:spPr/>
      <dgm:t>
        <a:bodyPr/>
        <a:lstStyle/>
        <a:p>
          <a:endParaRPr lang="es-ES"/>
        </a:p>
      </dgm:t>
    </dgm:pt>
    <dgm:pt modelId="{1A07256D-CCD5-4DA8-A6B2-68529882F1CD}">
      <dgm:prSet custT="1"/>
      <dgm:spPr/>
      <dgm:t>
        <a:bodyPr/>
        <a:lstStyle/>
        <a:p>
          <a:pPr rtl="0"/>
          <a:r>
            <a:rPr lang="es-NI" sz="1200" b="1" dirty="0" smtClean="0"/>
            <a:t>Promoción del voluntariado en la acción social: </a:t>
          </a:r>
          <a:r>
            <a:rPr lang="es-NI" sz="1200" b="0" dirty="0" smtClean="0"/>
            <a:t>Acogida, acompañamiento y Formación del voluntariado. </a:t>
          </a:r>
          <a:endParaRPr lang="es-ES" sz="1200" b="1" dirty="0"/>
        </a:p>
      </dgm:t>
    </dgm:pt>
    <dgm:pt modelId="{6A077094-5823-4227-A31C-E5EB76F16926}" type="parTrans" cxnId="{DD3FF369-1D8F-4138-B800-80DD675243AA}">
      <dgm:prSet/>
      <dgm:spPr/>
      <dgm:t>
        <a:bodyPr/>
        <a:lstStyle/>
        <a:p>
          <a:endParaRPr lang="es-ES"/>
        </a:p>
      </dgm:t>
    </dgm:pt>
    <dgm:pt modelId="{7F3EB303-5015-491B-B614-3CAD24256F6F}" type="sibTrans" cxnId="{DD3FF369-1D8F-4138-B800-80DD675243AA}">
      <dgm:prSet/>
      <dgm:spPr/>
      <dgm:t>
        <a:bodyPr/>
        <a:lstStyle/>
        <a:p>
          <a:endParaRPr lang="es-ES"/>
        </a:p>
      </dgm:t>
    </dgm:pt>
    <dgm:pt modelId="{E303DF02-0E71-4BA2-A237-4BC69DE5507B}">
      <dgm:prSet custT="1"/>
      <dgm:spPr/>
      <dgm:t>
        <a:bodyPr/>
        <a:lstStyle/>
        <a:p>
          <a:pPr rtl="0"/>
          <a:r>
            <a:rPr lang="es-ES" sz="1800" b="1" dirty="0" smtClean="0"/>
            <a:t>V.- PRESENCIA SOCIAL</a:t>
          </a:r>
          <a:endParaRPr lang="es-ES" sz="1800" dirty="0"/>
        </a:p>
      </dgm:t>
    </dgm:pt>
    <dgm:pt modelId="{36104766-5411-4B44-B19D-A460483ECE58}" type="parTrans" cxnId="{D0A47DFE-807E-4509-9028-7FED4A16B280}">
      <dgm:prSet/>
      <dgm:spPr/>
      <dgm:t>
        <a:bodyPr/>
        <a:lstStyle/>
        <a:p>
          <a:endParaRPr lang="es-ES"/>
        </a:p>
      </dgm:t>
    </dgm:pt>
    <dgm:pt modelId="{E64148EF-6102-47E5-9F1E-E300F2CB1D37}" type="sibTrans" cxnId="{D0A47DFE-807E-4509-9028-7FED4A16B280}">
      <dgm:prSet/>
      <dgm:spPr/>
      <dgm:t>
        <a:bodyPr/>
        <a:lstStyle/>
        <a:p>
          <a:endParaRPr lang="es-ES"/>
        </a:p>
      </dgm:t>
    </dgm:pt>
    <dgm:pt modelId="{E8097B94-019A-411D-85FB-A76AAE0E0B33}">
      <dgm:prSet custT="1"/>
      <dgm:spPr/>
      <dgm:t>
        <a:bodyPr/>
        <a:lstStyle/>
        <a:p>
          <a:pPr algn="just" rtl="0"/>
          <a:r>
            <a:rPr lang="es-ES" sz="1200" b="1" dirty="0" smtClean="0"/>
            <a:t>Participación ciudadana y sensibilización intercultural: </a:t>
          </a:r>
          <a:r>
            <a:rPr lang="es-ES" sz="1200" b="0" dirty="0" smtClean="0"/>
            <a:t>Campañas de sensibilización, Incidencia pública, Estudios y divulgación de la realidad migratoria, Charlas y conferencias, Encuentros interculturales. </a:t>
          </a:r>
          <a:endParaRPr lang="es-ES" sz="1200" b="0" dirty="0"/>
        </a:p>
      </dgm:t>
    </dgm:pt>
    <dgm:pt modelId="{94CAD91B-B406-49CD-A5D2-709376F84983}" type="parTrans" cxnId="{8C757968-3FF7-48CC-ACBA-610BA424B668}">
      <dgm:prSet/>
      <dgm:spPr/>
      <dgm:t>
        <a:bodyPr/>
        <a:lstStyle/>
        <a:p>
          <a:endParaRPr lang="es-ES"/>
        </a:p>
      </dgm:t>
    </dgm:pt>
    <dgm:pt modelId="{AB82167C-E2F8-4B45-BACE-49DF8542C602}" type="sibTrans" cxnId="{8C757968-3FF7-48CC-ACBA-610BA424B668}">
      <dgm:prSet/>
      <dgm:spPr/>
      <dgm:t>
        <a:bodyPr/>
        <a:lstStyle/>
        <a:p>
          <a:endParaRPr lang="es-ES"/>
        </a:p>
      </dgm:t>
    </dgm:pt>
    <dgm:pt modelId="{0E3682F7-F5DE-4080-AFDA-25377588AE6C}">
      <dgm:prSet custT="1"/>
      <dgm:spPr/>
      <dgm:t>
        <a:bodyPr/>
        <a:lstStyle/>
        <a:p>
          <a:pPr rtl="0"/>
          <a:r>
            <a:rPr lang="es-ES" sz="1800" b="1" dirty="0" smtClean="0"/>
            <a:t>VI.- PASTORAL.</a:t>
          </a:r>
          <a:endParaRPr lang="es-ES" sz="1800" dirty="0"/>
        </a:p>
      </dgm:t>
    </dgm:pt>
    <dgm:pt modelId="{B809F9BD-F608-41D7-815A-B5E960BA19DE}" type="parTrans" cxnId="{AC61A00A-65D6-4503-839E-BBA2AA4CD9B9}">
      <dgm:prSet/>
      <dgm:spPr/>
      <dgm:t>
        <a:bodyPr/>
        <a:lstStyle/>
        <a:p>
          <a:endParaRPr lang="es-ES"/>
        </a:p>
      </dgm:t>
    </dgm:pt>
    <dgm:pt modelId="{0AA91D70-6194-4A22-ABFD-1BF70CB26A1E}" type="sibTrans" cxnId="{AC61A00A-65D6-4503-839E-BBA2AA4CD9B9}">
      <dgm:prSet/>
      <dgm:spPr/>
      <dgm:t>
        <a:bodyPr/>
        <a:lstStyle/>
        <a:p>
          <a:endParaRPr lang="es-ES"/>
        </a:p>
      </dgm:t>
    </dgm:pt>
    <dgm:pt modelId="{29D4B7A1-DA4F-4D96-8619-0993A2E43265}">
      <dgm:prSet custT="1"/>
      <dgm:spPr/>
      <dgm:t>
        <a:bodyPr/>
        <a:lstStyle/>
        <a:p>
          <a:pPr algn="just" rtl="0"/>
          <a:r>
            <a:rPr lang="es-NI" sz="1200" b="1" dirty="0" smtClean="0"/>
            <a:t>Respuesta a las necesidades espirituales:</a:t>
          </a:r>
          <a:r>
            <a:rPr lang="es-NI" sz="1200" b="0" dirty="0" smtClean="0"/>
            <a:t> acompañamiento espiritual, Encuentro y convivencias, celebración de la Fe, Diálogo Interreligioso. </a:t>
          </a:r>
          <a:endParaRPr lang="es-ES" sz="1200" b="0" dirty="0"/>
        </a:p>
      </dgm:t>
    </dgm:pt>
    <dgm:pt modelId="{FF97C8E0-587F-4F5B-8F8C-DCD37D1742F8}" type="parTrans" cxnId="{9B224B63-AD43-4DC3-8966-6F6B79AA01DD}">
      <dgm:prSet/>
      <dgm:spPr/>
      <dgm:t>
        <a:bodyPr/>
        <a:lstStyle/>
        <a:p>
          <a:endParaRPr lang="es-ES"/>
        </a:p>
      </dgm:t>
    </dgm:pt>
    <dgm:pt modelId="{C92F76C5-23BE-4F59-B92D-8EE3499B12F6}" type="sibTrans" cxnId="{9B224B63-AD43-4DC3-8966-6F6B79AA01DD}">
      <dgm:prSet/>
      <dgm:spPr/>
      <dgm:t>
        <a:bodyPr/>
        <a:lstStyle/>
        <a:p>
          <a:endParaRPr lang="es-ES"/>
        </a:p>
      </dgm:t>
    </dgm:pt>
    <dgm:pt modelId="{52D7BE38-528F-4235-A17C-7073F83E91B7}" type="pres">
      <dgm:prSet presAssocID="{AAC83E87-4CF8-4316-875F-7B574BA818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56C1FFF-FF5A-4241-BCB3-BA10A16B88CB}" type="pres">
      <dgm:prSet presAssocID="{739AD7F2-E9F8-4BF0-A13A-CB6632BE6033}" presName="linNode" presStyleCnt="0"/>
      <dgm:spPr/>
      <dgm:t>
        <a:bodyPr/>
        <a:lstStyle/>
        <a:p>
          <a:endParaRPr lang="es-ES"/>
        </a:p>
      </dgm:t>
    </dgm:pt>
    <dgm:pt modelId="{A6447D28-1154-4D46-A500-315E1AA0E86C}" type="pres">
      <dgm:prSet presAssocID="{739AD7F2-E9F8-4BF0-A13A-CB6632BE6033}" presName="parentText" presStyleLbl="node1" presStyleIdx="0" presStyleCnt="6" custScaleY="153765" custLinFactNeighborX="809" custLinFactNeighborY="996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170FF1-9017-4B2E-AB83-D313171255DF}" type="pres">
      <dgm:prSet presAssocID="{739AD7F2-E9F8-4BF0-A13A-CB6632BE6033}" presName="descendantText" presStyleLbl="alignAccFollowNode1" presStyleIdx="0" presStyleCnt="6" custScaleX="98109" custScaleY="185253" custLinFactNeighborX="-15" custLinFactNeighborY="13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B1C4BE-F693-4F72-9B7D-48E1670815BA}" type="pres">
      <dgm:prSet presAssocID="{9018692E-3B1B-4156-904B-5018F67296ED}" presName="sp" presStyleCnt="0"/>
      <dgm:spPr/>
      <dgm:t>
        <a:bodyPr/>
        <a:lstStyle/>
        <a:p>
          <a:endParaRPr lang="es-ES"/>
        </a:p>
      </dgm:t>
    </dgm:pt>
    <dgm:pt modelId="{8E13E5D4-C878-4F65-AC73-25B168733536}" type="pres">
      <dgm:prSet presAssocID="{C3FFD84A-22AC-4FCE-9A7B-D7457C67672C}" presName="linNode" presStyleCnt="0"/>
      <dgm:spPr/>
      <dgm:t>
        <a:bodyPr/>
        <a:lstStyle/>
        <a:p>
          <a:endParaRPr lang="es-ES"/>
        </a:p>
      </dgm:t>
    </dgm:pt>
    <dgm:pt modelId="{59E0BE52-B2A1-4E2D-914E-D1F7759B52C2}" type="pres">
      <dgm:prSet presAssocID="{C3FFD84A-22AC-4FCE-9A7B-D7457C67672C}" presName="parentText" presStyleLbl="node1" presStyleIdx="1" presStyleCnt="6" custScaleX="102148" custScaleY="82032" custLinFactNeighborX="0" custLinFactNeighborY="467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AA20A3-5C19-41D5-AC2F-CBDCF64EFDE0}" type="pres">
      <dgm:prSet presAssocID="{C3FFD84A-22AC-4FCE-9A7B-D7457C67672C}" presName="descendantText" presStyleLbl="alignAccFollowNode1" presStyleIdx="1" presStyleCnt="6" custAng="0" custScaleX="97626" custScaleY="134592" custLinFactNeighborX="-1512" custLinFactNeighborY="170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71D54-621F-4972-BE94-CB5E2FFCDC2F}" type="pres">
      <dgm:prSet presAssocID="{2CA814F0-D9A4-4E53-B812-073EBD93E347}" presName="sp" presStyleCnt="0"/>
      <dgm:spPr/>
      <dgm:t>
        <a:bodyPr/>
        <a:lstStyle/>
        <a:p>
          <a:endParaRPr lang="es-ES"/>
        </a:p>
      </dgm:t>
    </dgm:pt>
    <dgm:pt modelId="{23626525-19AE-40FA-8F26-B95E582FBBEE}" type="pres">
      <dgm:prSet presAssocID="{B2BCB810-40C0-46A0-A7C5-C18A98EB63F8}" presName="linNode" presStyleCnt="0"/>
      <dgm:spPr/>
      <dgm:t>
        <a:bodyPr/>
        <a:lstStyle/>
        <a:p>
          <a:endParaRPr lang="es-ES"/>
        </a:p>
      </dgm:t>
    </dgm:pt>
    <dgm:pt modelId="{B0C0BF12-95AB-453F-A442-F2D7F2AACA2D}" type="pres">
      <dgm:prSet presAssocID="{B2BCB810-40C0-46A0-A7C5-C18A98EB63F8}" presName="parentText" presStyleLbl="node1" presStyleIdx="2" presStyleCnt="6" custScaleY="88282" custLinFactNeighborX="288" custLinFactNeighborY="289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15328B-1C66-4828-A4F0-9EDDB4C8A0AD}" type="pres">
      <dgm:prSet presAssocID="{B2BCB810-40C0-46A0-A7C5-C18A98EB63F8}" presName="descendantText" presStyleLbl="alignAccFollowNode1" presStyleIdx="2" presStyleCnt="6" custLinFactNeighborX="-1294" custLinFactNeighborY="145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48E266-76BD-4393-8548-11EE3FAF4F2E}" type="pres">
      <dgm:prSet presAssocID="{C90FC031-55B9-4B61-95FB-F10CC5AB3EF4}" presName="sp" presStyleCnt="0"/>
      <dgm:spPr/>
      <dgm:t>
        <a:bodyPr/>
        <a:lstStyle/>
        <a:p>
          <a:endParaRPr lang="es-ES"/>
        </a:p>
      </dgm:t>
    </dgm:pt>
    <dgm:pt modelId="{0C1B2569-8E9B-48E4-88D9-C4D3CFD4E9A1}" type="pres">
      <dgm:prSet presAssocID="{D008AEF2-64C9-4868-A8AD-B4B054DB65DE}" presName="linNode" presStyleCnt="0"/>
      <dgm:spPr/>
      <dgm:t>
        <a:bodyPr/>
        <a:lstStyle/>
        <a:p>
          <a:endParaRPr lang="es-ES"/>
        </a:p>
      </dgm:t>
    </dgm:pt>
    <dgm:pt modelId="{A268CE65-DF48-4189-92D2-6D0477A4FD95}" type="pres">
      <dgm:prSet presAssocID="{D008AEF2-64C9-4868-A8AD-B4B054DB65DE}" presName="parentText" presStyleLbl="node1" presStyleIdx="3" presStyleCnt="6" custScaleY="68676" custLinFactNeighborX="400" custLinFactNeighborY="240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36E2E3-295C-4F3B-A08C-026FBFC837C9}" type="pres">
      <dgm:prSet presAssocID="{D008AEF2-64C9-4868-A8AD-B4B054DB65DE}" presName="descendantText" presStyleLbl="alignAccFollowNode1" presStyleIdx="3" presStyleCnt="6" custScaleY="58559" custLinFactNeighborX="-1800" custLinFactNeighborY="6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ACAAA-37D7-4041-BAC8-93A448654BE1}" type="pres">
      <dgm:prSet presAssocID="{A7DFDDF1-22C5-4487-A28B-9A3D59AA495E}" presName="sp" presStyleCnt="0"/>
      <dgm:spPr/>
      <dgm:t>
        <a:bodyPr/>
        <a:lstStyle/>
        <a:p>
          <a:endParaRPr lang="es-ES"/>
        </a:p>
      </dgm:t>
    </dgm:pt>
    <dgm:pt modelId="{C959BA62-B0C7-41F5-A2C7-17BAE35A205A}" type="pres">
      <dgm:prSet presAssocID="{E303DF02-0E71-4BA2-A237-4BC69DE5507B}" presName="linNode" presStyleCnt="0"/>
      <dgm:spPr/>
      <dgm:t>
        <a:bodyPr/>
        <a:lstStyle/>
        <a:p>
          <a:endParaRPr lang="es-ES"/>
        </a:p>
      </dgm:t>
    </dgm:pt>
    <dgm:pt modelId="{93781A62-955B-40FB-9CB9-C7B2B12A6148}" type="pres">
      <dgm:prSet presAssocID="{E303DF02-0E71-4BA2-A237-4BC69DE5507B}" presName="parentText" presStyleLbl="node1" presStyleIdx="4" presStyleCnt="6" custScaleY="63383" custLinFactNeighborX="0" custLinFactNeighborY="-81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C71443-220B-4CD1-B8AC-5E80C03DD24B}" type="pres">
      <dgm:prSet presAssocID="{E303DF02-0E71-4BA2-A237-4BC69DE5507B}" presName="descendantText" presStyleLbl="alignAccFollowNode1" presStyleIdx="4" presStyleCnt="6" custLinFactNeighborX="-1350" custLinFactNeighborY="2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4C1F5-E272-47A5-9E79-50D3F3362F14}" type="pres">
      <dgm:prSet presAssocID="{E64148EF-6102-47E5-9F1E-E300F2CB1D37}" presName="sp" presStyleCnt="0"/>
      <dgm:spPr/>
      <dgm:t>
        <a:bodyPr/>
        <a:lstStyle/>
        <a:p>
          <a:endParaRPr lang="es-ES"/>
        </a:p>
      </dgm:t>
    </dgm:pt>
    <dgm:pt modelId="{D415A902-9A67-41BB-8CD9-5F4D02738A60}" type="pres">
      <dgm:prSet presAssocID="{0E3682F7-F5DE-4080-AFDA-25377588AE6C}" presName="linNode" presStyleCnt="0"/>
      <dgm:spPr/>
      <dgm:t>
        <a:bodyPr/>
        <a:lstStyle/>
        <a:p>
          <a:endParaRPr lang="es-ES"/>
        </a:p>
      </dgm:t>
    </dgm:pt>
    <dgm:pt modelId="{864D18C7-4558-4C60-A50E-F3CD0DE9C2A1}" type="pres">
      <dgm:prSet presAssocID="{0E3682F7-F5DE-4080-AFDA-25377588AE6C}" presName="parentText" presStyleLbl="node1" presStyleIdx="5" presStyleCnt="6" custScaleY="65751" custLinFactNeighborX="0" custLinFactNeighborY="-1720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D9C4AE-FDD5-413B-A822-06A4DDAE086C}" type="pres">
      <dgm:prSet presAssocID="{0E3682F7-F5DE-4080-AFDA-25377588AE6C}" presName="descendantText" presStyleLbl="alignAccFollowNode1" presStyleIdx="5" presStyleCnt="6" custScaleY="89841" custLinFactNeighborX="-1800" custLinFactNeighborY="4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757968-3FF7-48CC-ACBA-610BA424B668}" srcId="{E303DF02-0E71-4BA2-A237-4BC69DE5507B}" destId="{E8097B94-019A-411D-85FB-A76AAE0E0B33}" srcOrd="0" destOrd="0" parTransId="{94CAD91B-B406-49CD-A5D2-709376F84983}" sibTransId="{AB82167C-E2F8-4B45-BACE-49DF8542C602}"/>
    <dgm:cxn modelId="{F212CD68-DB5D-4314-8203-66C84CC2594F}" type="presOf" srcId="{E8097B94-019A-411D-85FB-A76AAE0E0B33}" destId="{E7C71443-220B-4CD1-B8AC-5E80C03DD24B}" srcOrd="0" destOrd="0" presId="urn:microsoft.com/office/officeart/2005/8/layout/vList5"/>
    <dgm:cxn modelId="{82B21D80-65DD-46BF-A099-ECC3CBF7C587}" srcId="{AAC83E87-4CF8-4316-875F-7B574BA818CB}" destId="{D008AEF2-64C9-4868-A8AD-B4B054DB65DE}" srcOrd="3" destOrd="0" parTransId="{27896220-AA19-4DC9-B308-B5277E0E6D45}" sibTransId="{A7DFDDF1-22C5-4487-A28B-9A3D59AA495E}"/>
    <dgm:cxn modelId="{64734DCF-B271-4C35-B2F8-B6316A42A26B}" type="presOf" srcId="{0E3682F7-F5DE-4080-AFDA-25377588AE6C}" destId="{864D18C7-4558-4C60-A50E-F3CD0DE9C2A1}" srcOrd="0" destOrd="0" presId="urn:microsoft.com/office/officeart/2005/8/layout/vList5"/>
    <dgm:cxn modelId="{44D3177A-8774-4CC8-BC20-97577858221A}" type="presOf" srcId="{1A07256D-CCD5-4DA8-A6B2-68529882F1CD}" destId="{7936E2E3-295C-4F3B-A08C-026FBFC837C9}" srcOrd="0" destOrd="0" presId="urn:microsoft.com/office/officeart/2005/8/layout/vList5"/>
    <dgm:cxn modelId="{D0A47DFE-807E-4509-9028-7FED4A16B280}" srcId="{AAC83E87-4CF8-4316-875F-7B574BA818CB}" destId="{E303DF02-0E71-4BA2-A237-4BC69DE5507B}" srcOrd="4" destOrd="0" parTransId="{36104766-5411-4B44-B19D-A460483ECE58}" sibTransId="{E64148EF-6102-47E5-9F1E-E300F2CB1D37}"/>
    <dgm:cxn modelId="{844EDA92-F7CA-4F53-9DDB-66F197C415F5}" type="presOf" srcId="{B2BCB810-40C0-46A0-A7C5-C18A98EB63F8}" destId="{B0C0BF12-95AB-453F-A442-F2D7F2AACA2D}" srcOrd="0" destOrd="0" presId="urn:microsoft.com/office/officeart/2005/8/layout/vList5"/>
    <dgm:cxn modelId="{11F56B57-E2DF-45AA-8F45-BC04410F5E43}" type="presOf" srcId="{29D4B7A1-DA4F-4D96-8619-0993A2E43265}" destId="{35D9C4AE-FDD5-413B-A822-06A4DDAE086C}" srcOrd="0" destOrd="0" presId="urn:microsoft.com/office/officeart/2005/8/layout/vList5"/>
    <dgm:cxn modelId="{A2B341D6-4848-48CB-932D-B8E2A814E0F7}" type="presOf" srcId="{AC6B3CE0-A640-471D-99D1-34237A2DB81F}" destId="{1015328B-1C66-4828-A4F0-9EDDB4C8A0AD}" srcOrd="0" destOrd="0" presId="urn:microsoft.com/office/officeart/2005/8/layout/vList5"/>
    <dgm:cxn modelId="{6321CEA4-C15B-4022-B989-51DAB3FC660A}" type="presOf" srcId="{AAC83E87-4CF8-4316-875F-7B574BA818CB}" destId="{52D7BE38-528F-4235-A17C-7073F83E91B7}" srcOrd="0" destOrd="0" presId="urn:microsoft.com/office/officeart/2005/8/layout/vList5"/>
    <dgm:cxn modelId="{28371574-77B0-47DC-A996-B8BEBF515B0F}" type="presOf" srcId="{C3FFD84A-22AC-4FCE-9A7B-D7457C67672C}" destId="{59E0BE52-B2A1-4E2D-914E-D1F7759B52C2}" srcOrd="0" destOrd="0" presId="urn:microsoft.com/office/officeart/2005/8/layout/vList5"/>
    <dgm:cxn modelId="{668BDE7C-5A38-48A2-8723-8C6B0137F5F5}" type="presOf" srcId="{E303DF02-0E71-4BA2-A237-4BC69DE5507B}" destId="{93781A62-955B-40FB-9CB9-C7B2B12A6148}" srcOrd="0" destOrd="0" presId="urn:microsoft.com/office/officeart/2005/8/layout/vList5"/>
    <dgm:cxn modelId="{FE72FA79-8D61-43D1-9C50-4EC6C17E975F}" type="presOf" srcId="{D008AEF2-64C9-4868-A8AD-B4B054DB65DE}" destId="{A268CE65-DF48-4189-92D2-6D0477A4FD95}" srcOrd="0" destOrd="0" presId="urn:microsoft.com/office/officeart/2005/8/layout/vList5"/>
    <dgm:cxn modelId="{AFF6DE2E-CBD6-453D-B5C9-F5EE37C8ADC0}" type="presOf" srcId="{739AD7F2-E9F8-4BF0-A13A-CB6632BE6033}" destId="{A6447D28-1154-4D46-A500-315E1AA0E86C}" srcOrd="0" destOrd="0" presId="urn:microsoft.com/office/officeart/2005/8/layout/vList5"/>
    <dgm:cxn modelId="{88EFD705-8228-47CB-8AFA-DA0B986AE830}" srcId="{AAC83E87-4CF8-4316-875F-7B574BA818CB}" destId="{B2BCB810-40C0-46A0-A7C5-C18A98EB63F8}" srcOrd="2" destOrd="0" parTransId="{0A942B7A-2EF8-4177-B998-3DB6792D23E3}" sibTransId="{C90FC031-55B9-4B61-95FB-F10CC5AB3EF4}"/>
    <dgm:cxn modelId="{A6A7C5B2-5D81-4B03-B243-EF74AE2B7B2A}" srcId="{B2BCB810-40C0-46A0-A7C5-C18A98EB63F8}" destId="{AC6B3CE0-A640-471D-99D1-34237A2DB81F}" srcOrd="0" destOrd="0" parTransId="{85B19651-0CF1-45C4-8904-B6AB85222E48}" sibTransId="{7238F75A-A257-40D4-9A6E-04FBC19581D5}"/>
    <dgm:cxn modelId="{AC61A00A-65D6-4503-839E-BBA2AA4CD9B9}" srcId="{AAC83E87-4CF8-4316-875F-7B574BA818CB}" destId="{0E3682F7-F5DE-4080-AFDA-25377588AE6C}" srcOrd="5" destOrd="0" parTransId="{B809F9BD-F608-41D7-815A-B5E960BA19DE}" sibTransId="{0AA91D70-6194-4A22-ABFD-1BF70CB26A1E}"/>
    <dgm:cxn modelId="{B9951EDD-5C7F-42E2-BA30-952C1E972009}" type="presOf" srcId="{981516C8-C379-490B-8E43-A3C444FF11B0}" destId="{13AA20A3-5C19-41D5-AC2F-CBDCF64EFDE0}" srcOrd="0" destOrd="0" presId="urn:microsoft.com/office/officeart/2005/8/layout/vList5"/>
    <dgm:cxn modelId="{CB4E9FA6-9BCF-4685-B5BD-86E70B722308}" srcId="{AAC83E87-4CF8-4316-875F-7B574BA818CB}" destId="{C3FFD84A-22AC-4FCE-9A7B-D7457C67672C}" srcOrd="1" destOrd="0" parTransId="{900FC3E9-D97F-4A29-8747-13061CF57A58}" sibTransId="{2CA814F0-D9A4-4E53-B812-073EBD93E347}"/>
    <dgm:cxn modelId="{DD3FF369-1D8F-4138-B800-80DD675243AA}" srcId="{D008AEF2-64C9-4868-A8AD-B4B054DB65DE}" destId="{1A07256D-CCD5-4DA8-A6B2-68529882F1CD}" srcOrd="0" destOrd="0" parTransId="{6A077094-5823-4227-A31C-E5EB76F16926}" sibTransId="{7F3EB303-5015-491B-B614-3CAD24256F6F}"/>
    <dgm:cxn modelId="{091A80CD-72A8-4FB8-884A-882E0E747B02}" type="presOf" srcId="{9406F9A7-D2CC-4535-AD52-5C139B2A810D}" destId="{F5170FF1-9017-4B2E-AB83-D313171255DF}" srcOrd="0" destOrd="0" presId="urn:microsoft.com/office/officeart/2005/8/layout/vList5"/>
    <dgm:cxn modelId="{9B224B63-AD43-4DC3-8966-6F6B79AA01DD}" srcId="{0E3682F7-F5DE-4080-AFDA-25377588AE6C}" destId="{29D4B7A1-DA4F-4D96-8619-0993A2E43265}" srcOrd="0" destOrd="0" parTransId="{FF97C8E0-587F-4F5B-8F8C-DCD37D1742F8}" sibTransId="{C92F76C5-23BE-4F59-B92D-8EE3499B12F6}"/>
    <dgm:cxn modelId="{31282E5D-6CFB-4C69-BDA2-5B0429640774}" srcId="{AAC83E87-4CF8-4316-875F-7B574BA818CB}" destId="{739AD7F2-E9F8-4BF0-A13A-CB6632BE6033}" srcOrd="0" destOrd="0" parTransId="{25A24655-881A-4880-990F-DE85C7D19DD5}" sibTransId="{9018692E-3B1B-4156-904B-5018F67296ED}"/>
    <dgm:cxn modelId="{17B689B3-58F7-497F-AF9D-D9F51A7C8D9A}" srcId="{739AD7F2-E9F8-4BF0-A13A-CB6632BE6033}" destId="{9406F9A7-D2CC-4535-AD52-5C139B2A810D}" srcOrd="0" destOrd="0" parTransId="{029C4A81-48C8-4456-ACF8-A1757B842D25}" sibTransId="{E6F5E5A1-238D-48CA-B485-741426309421}"/>
    <dgm:cxn modelId="{1AE878E7-A0B7-4AC1-B4F2-5C989BB9AF82}" srcId="{C3FFD84A-22AC-4FCE-9A7B-D7457C67672C}" destId="{981516C8-C379-490B-8E43-A3C444FF11B0}" srcOrd="0" destOrd="0" parTransId="{FD0DE851-DC0B-494B-9166-7E62CC56C708}" sibTransId="{77ABEF3E-F1B1-4F68-8A8C-371B9179C53B}"/>
    <dgm:cxn modelId="{A9935F6D-72A8-43B6-90D0-2E06E8D583DB}" type="presParOf" srcId="{52D7BE38-528F-4235-A17C-7073F83E91B7}" destId="{D56C1FFF-FF5A-4241-BCB3-BA10A16B88CB}" srcOrd="0" destOrd="0" presId="urn:microsoft.com/office/officeart/2005/8/layout/vList5"/>
    <dgm:cxn modelId="{D33B5E56-804A-4A16-AFE4-18F0472FE53E}" type="presParOf" srcId="{D56C1FFF-FF5A-4241-BCB3-BA10A16B88CB}" destId="{A6447D28-1154-4D46-A500-315E1AA0E86C}" srcOrd="0" destOrd="0" presId="urn:microsoft.com/office/officeart/2005/8/layout/vList5"/>
    <dgm:cxn modelId="{FDE3F834-9041-4EAC-89A2-08F77B51E721}" type="presParOf" srcId="{D56C1FFF-FF5A-4241-BCB3-BA10A16B88CB}" destId="{F5170FF1-9017-4B2E-AB83-D313171255DF}" srcOrd="1" destOrd="0" presId="urn:microsoft.com/office/officeart/2005/8/layout/vList5"/>
    <dgm:cxn modelId="{61D82038-36BA-4723-992C-397D2BBF8957}" type="presParOf" srcId="{52D7BE38-528F-4235-A17C-7073F83E91B7}" destId="{35B1C4BE-F693-4F72-9B7D-48E1670815BA}" srcOrd="1" destOrd="0" presId="urn:microsoft.com/office/officeart/2005/8/layout/vList5"/>
    <dgm:cxn modelId="{DA7919CC-57D1-413B-9B41-4BB4DD7FD68D}" type="presParOf" srcId="{52D7BE38-528F-4235-A17C-7073F83E91B7}" destId="{8E13E5D4-C878-4F65-AC73-25B168733536}" srcOrd="2" destOrd="0" presId="urn:microsoft.com/office/officeart/2005/8/layout/vList5"/>
    <dgm:cxn modelId="{E06F9011-CDDA-4175-9BCC-FE1C14F82D6F}" type="presParOf" srcId="{8E13E5D4-C878-4F65-AC73-25B168733536}" destId="{59E0BE52-B2A1-4E2D-914E-D1F7759B52C2}" srcOrd="0" destOrd="0" presId="urn:microsoft.com/office/officeart/2005/8/layout/vList5"/>
    <dgm:cxn modelId="{F1EF7129-1C67-4A97-9CCB-470D9C3F0CDA}" type="presParOf" srcId="{8E13E5D4-C878-4F65-AC73-25B168733536}" destId="{13AA20A3-5C19-41D5-AC2F-CBDCF64EFDE0}" srcOrd="1" destOrd="0" presId="urn:microsoft.com/office/officeart/2005/8/layout/vList5"/>
    <dgm:cxn modelId="{1C4769F8-9BE0-496E-AB4F-A237BA4F8FE7}" type="presParOf" srcId="{52D7BE38-528F-4235-A17C-7073F83E91B7}" destId="{19B71D54-621F-4972-BE94-CB5E2FFCDC2F}" srcOrd="3" destOrd="0" presId="urn:microsoft.com/office/officeart/2005/8/layout/vList5"/>
    <dgm:cxn modelId="{90FC650D-1445-4630-87DF-8F683973C0A7}" type="presParOf" srcId="{52D7BE38-528F-4235-A17C-7073F83E91B7}" destId="{23626525-19AE-40FA-8F26-B95E582FBBEE}" srcOrd="4" destOrd="0" presId="urn:microsoft.com/office/officeart/2005/8/layout/vList5"/>
    <dgm:cxn modelId="{EF61C701-5248-4BD2-8CD2-79A21BB5A64B}" type="presParOf" srcId="{23626525-19AE-40FA-8F26-B95E582FBBEE}" destId="{B0C0BF12-95AB-453F-A442-F2D7F2AACA2D}" srcOrd="0" destOrd="0" presId="urn:microsoft.com/office/officeart/2005/8/layout/vList5"/>
    <dgm:cxn modelId="{D168E75E-D13D-4450-BC8D-08B67640B88E}" type="presParOf" srcId="{23626525-19AE-40FA-8F26-B95E582FBBEE}" destId="{1015328B-1C66-4828-A4F0-9EDDB4C8A0AD}" srcOrd="1" destOrd="0" presId="urn:microsoft.com/office/officeart/2005/8/layout/vList5"/>
    <dgm:cxn modelId="{F856DBF6-1BED-439B-AE4D-6506C16BE8F2}" type="presParOf" srcId="{52D7BE38-528F-4235-A17C-7073F83E91B7}" destId="{CE48E266-76BD-4393-8548-11EE3FAF4F2E}" srcOrd="5" destOrd="0" presId="urn:microsoft.com/office/officeart/2005/8/layout/vList5"/>
    <dgm:cxn modelId="{BCE82524-FC5A-49DA-9F81-0BEAC374E0E8}" type="presParOf" srcId="{52D7BE38-528F-4235-A17C-7073F83E91B7}" destId="{0C1B2569-8E9B-48E4-88D9-C4D3CFD4E9A1}" srcOrd="6" destOrd="0" presId="urn:microsoft.com/office/officeart/2005/8/layout/vList5"/>
    <dgm:cxn modelId="{DC8112C8-9639-4A9B-AA4A-1B386D0F5CDC}" type="presParOf" srcId="{0C1B2569-8E9B-48E4-88D9-C4D3CFD4E9A1}" destId="{A268CE65-DF48-4189-92D2-6D0477A4FD95}" srcOrd="0" destOrd="0" presId="urn:microsoft.com/office/officeart/2005/8/layout/vList5"/>
    <dgm:cxn modelId="{866B5158-7595-4474-A68A-F9E3FA50493B}" type="presParOf" srcId="{0C1B2569-8E9B-48E4-88D9-C4D3CFD4E9A1}" destId="{7936E2E3-295C-4F3B-A08C-026FBFC837C9}" srcOrd="1" destOrd="0" presId="urn:microsoft.com/office/officeart/2005/8/layout/vList5"/>
    <dgm:cxn modelId="{308C64B3-F674-494B-998D-E510D634EC70}" type="presParOf" srcId="{52D7BE38-528F-4235-A17C-7073F83E91B7}" destId="{265ACAAA-37D7-4041-BAC8-93A448654BE1}" srcOrd="7" destOrd="0" presId="urn:microsoft.com/office/officeart/2005/8/layout/vList5"/>
    <dgm:cxn modelId="{DDF523E6-14B3-42DB-8102-C4F3EEF957FC}" type="presParOf" srcId="{52D7BE38-528F-4235-A17C-7073F83E91B7}" destId="{C959BA62-B0C7-41F5-A2C7-17BAE35A205A}" srcOrd="8" destOrd="0" presId="urn:microsoft.com/office/officeart/2005/8/layout/vList5"/>
    <dgm:cxn modelId="{576F10F6-432D-48FF-8813-ED8CFE47DE79}" type="presParOf" srcId="{C959BA62-B0C7-41F5-A2C7-17BAE35A205A}" destId="{93781A62-955B-40FB-9CB9-C7B2B12A6148}" srcOrd="0" destOrd="0" presId="urn:microsoft.com/office/officeart/2005/8/layout/vList5"/>
    <dgm:cxn modelId="{0A2DAB38-D8BE-4CAD-A708-66A857AAD651}" type="presParOf" srcId="{C959BA62-B0C7-41F5-A2C7-17BAE35A205A}" destId="{E7C71443-220B-4CD1-B8AC-5E80C03DD24B}" srcOrd="1" destOrd="0" presId="urn:microsoft.com/office/officeart/2005/8/layout/vList5"/>
    <dgm:cxn modelId="{6232A472-E9B7-4EC1-B83B-8719AA677027}" type="presParOf" srcId="{52D7BE38-528F-4235-A17C-7073F83E91B7}" destId="{C674C1F5-E272-47A5-9E79-50D3F3362F14}" srcOrd="9" destOrd="0" presId="urn:microsoft.com/office/officeart/2005/8/layout/vList5"/>
    <dgm:cxn modelId="{E037AE56-9669-4711-8C8E-D20331B7222F}" type="presParOf" srcId="{52D7BE38-528F-4235-A17C-7073F83E91B7}" destId="{D415A902-9A67-41BB-8CD9-5F4D02738A60}" srcOrd="10" destOrd="0" presId="urn:microsoft.com/office/officeart/2005/8/layout/vList5"/>
    <dgm:cxn modelId="{D3FF3630-F4D7-44A4-A037-34B820BB98D8}" type="presParOf" srcId="{D415A902-9A67-41BB-8CD9-5F4D02738A60}" destId="{864D18C7-4558-4C60-A50E-F3CD0DE9C2A1}" srcOrd="0" destOrd="0" presId="urn:microsoft.com/office/officeart/2005/8/layout/vList5"/>
    <dgm:cxn modelId="{2D582E17-B2C5-4CB7-9429-DD6A7BB8CB90}" type="presParOf" srcId="{D415A902-9A67-41BB-8CD9-5F4D02738A60}" destId="{35D9C4AE-FDD5-413B-A822-06A4DDAE08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0FF1-9017-4B2E-AB83-D313171255DF}">
      <dsp:nvSpPr>
        <dsp:cNvPr id="0" name=""/>
        <dsp:cNvSpPr/>
      </dsp:nvSpPr>
      <dsp:spPr>
        <a:xfrm rot="5400000">
          <a:off x="3934050" y="-1412275"/>
          <a:ext cx="1173699" cy="42123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Facilitamos información y apoyo desde el primer encuentro: </a:t>
          </a:r>
          <a:r>
            <a:rPr lang="es-ES" sz="1200" kern="1200" dirty="0" smtClean="0"/>
            <a:t>Acogida, Orientación, Atención a personas sin hogar, Centro de día Calor y Café, Vivienda, Ropero, Duchas y servicio de Lavandería, reparto de alimentos, apoyo psicológico y mediación familiar, asesoría y acompañamiento jurídico, ocio y tiempo libre. </a:t>
          </a:r>
          <a:endParaRPr lang="es-ES" sz="1200" kern="1200" dirty="0"/>
        </a:p>
      </dsp:txBody>
      <dsp:txXfrm rot="-5400000">
        <a:off x="2414739" y="164331"/>
        <a:ext cx="4155027" cy="1059109"/>
      </dsp:txXfrm>
    </dsp:sp>
    <dsp:sp modelId="{A6447D28-1154-4D46-A500-315E1AA0E86C}">
      <dsp:nvSpPr>
        <dsp:cNvPr id="0" name=""/>
        <dsp:cNvSpPr/>
      </dsp:nvSpPr>
      <dsp:spPr>
        <a:xfrm>
          <a:off x="34734" y="79264"/>
          <a:ext cx="2415101" cy="12177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I.- ACOGIDA Y ATENCIÓN A NECESIDADES BÁSICAS</a:t>
          </a:r>
          <a:endParaRPr lang="es-ES" sz="1600" kern="1200" dirty="0"/>
        </a:p>
      </dsp:txBody>
      <dsp:txXfrm>
        <a:off x="94180" y="138710"/>
        <a:ext cx="2296209" cy="1098860"/>
      </dsp:txXfrm>
    </dsp:sp>
    <dsp:sp modelId="{13AA20A3-5C19-41D5-AC2F-CBDCF64EFDE0}">
      <dsp:nvSpPr>
        <dsp:cNvPr id="0" name=""/>
        <dsp:cNvSpPr/>
      </dsp:nvSpPr>
      <dsp:spPr>
        <a:xfrm rot="5400000">
          <a:off x="4099889" y="-303587"/>
          <a:ext cx="852728" cy="41915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Atención a la educación, formación e integración social: </a:t>
          </a:r>
          <a:r>
            <a:rPr lang="es-ES" sz="1200" b="0" kern="1200" dirty="0" smtClean="0"/>
            <a:t>Apoyo escolar a menores, Clases de español, alfabetización para adultos, Programa de Mujer, Ludoteca, Campamentos de verano y Capacitación prelaboral</a:t>
          </a:r>
          <a:r>
            <a:rPr lang="es-ES" sz="1300" b="0" kern="1200" dirty="0" smtClean="0"/>
            <a:t>.</a:t>
          </a:r>
          <a:endParaRPr lang="es-ES" sz="1300" b="0" kern="1200" dirty="0"/>
        </a:p>
      </dsp:txBody>
      <dsp:txXfrm rot="-5400000">
        <a:off x="2430461" y="1407468"/>
        <a:ext cx="4149958" cy="769474"/>
      </dsp:txXfrm>
    </dsp:sp>
    <dsp:sp modelId="{59E0BE52-B2A1-4E2D-914E-D1F7759B52C2}">
      <dsp:nvSpPr>
        <dsp:cNvPr id="0" name=""/>
        <dsp:cNvSpPr/>
      </dsp:nvSpPr>
      <dsp:spPr>
        <a:xfrm>
          <a:off x="0" y="1396200"/>
          <a:ext cx="2466977" cy="649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II.- FORMACIÓN</a:t>
          </a:r>
          <a:endParaRPr lang="es-ES" sz="1800" kern="1200" dirty="0"/>
        </a:p>
      </dsp:txBody>
      <dsp:txXfrm>
        <a:off x="31714" y="1427914"/>
        <a:ext cx="2403549" cy="586230"/>
      </dsp:txXfrm>
    </dsp:sp>
    <dsp:sp modelId="{1015328B-1C66-4828-A4F0-9EDDB4C8A0AD}">
      <dsp:nvSpPr>
        <dsp:cNvPr id="0" name=""/>
        <dsp:cNvSpPr/>
      </dsp:nvSpPr>
      <dsp:spPr>
        <a:xfrm rot="5400000">
          <a:off x="4218252" y="443012"/>
          <a:ext cx="633565" cy="4297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200" b="1" kern="1200" dirty="0" smtClean="0"/>
            <a:t>Mejora de la empleabilidad y atención a las necesidades básicas: </a:t>
          </a:r>
          <a:r>
            <a:rPr lang="es-NI" sz="1200" b="0" kern="1200" dirty="0" smtClean="0"/>
            <a:t>Orientación y acompañamiento laboral, Mediación y bolsa de empleo, sensibilización empresarial y Promoción de empleo.</a:t>
          </a:r>
          <a:endParaRPr lang="es-ES" sz="1200" b="0" kern="1200" dirty="0"/>
        </a:p>
      </dsp:txBody>
      <dsp:txXfrm rot="-5400000">
        <a:off x="2386180" y="2306012"/>
        <a:ext cx="4266782" cy="571709"/>
      </dsp:txXfrm>
    </dsp:sp>
    <dsp:sp modelId="{B0C0BF12-95AB-453F-A442-F2D7F2AACA2D}">
      <dsp:nvSpPr>
        <dsp:cNvPr id="0" name=""/>
        <dsp:cNvSpPr/>
      </dsp:nvSpPr>
      <dsp:spPr>
        <a:xfrm>
          <a:off x="12377" y="2172927"/>
          <a:ext cx="2417461" cy="699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III.- INTEGRACIÓN LABORAL</a:t>
          </a:r>
          <a:endParaRPr lang="es-ES" sz="1800" kern="1200" dirty="0"/>
        </a:p>
      </dsp:txBody>
      <dsp:txXfrm>
        <a:off x="46507" y="2207057"/>
        <a:ext cx="2349201" cy="630895"/>
      </dsp:txXfrm>
    </dsp:sp>
    <dsp:sp modelId="{7936E2E3-295C-4F3B-A08C-026FBFC837C9}">
      <dsp:nvSpPr>
        <dsp:cNvPr id="0" name=""/>
        <dsp:cNvSpPr/>
      </dsp:nvSpPr>
      <dsp:spPr>
        <a:xfrm rot="5400000">
          <a:off x="4337297" y="1051766"/>
          <a:ext cx="371009" cy="4297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200" b="1" kern="1200" dirty="0" smtClean="0"/>
            <a:t>Promoción del voluntariado en la acción social: </a:t>
          </a:r>
          <a:r>
            <a:rPr lang="es-NI" sz="1200" b="0" kern="1200" dirty="0" smtClean="0"/>
            <a:t>Acogida, acompañamiento y Formación del voluntariado. </a:t>
          </a:r>
          <a:endParaRPr lang="es-ES" sz="1200" b="1" kern="1200" dirty="0"/>
        </a:p>
      </dsp:txBody>
      <dsp:txXfrm rot="-5400000">
        <a:off x="2373947" y="3033228"/>
        <a:ext cx="4279599" cy="334787"/>
      </dsp:txXfrm>
    </dsp:sp>
    <dsp:sp modelId="{A268CE65-DF48-4189-92D2-6D0477A4FD95}">
      <dsp:nvSpPr>
        <dsp:cNvPr id="0" name=""/>
        <dsp:cNvSpPr/>
      </dsp:nvSpPr>
      <dsp:spPr>
        <a:xfrm>
          <a:off x="17190" y="2907823"/>
          <a:ext cx="2417461" cy="543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IV.- VOLUNTARIADO.</a:t>
          </a:r>
          <a:endParaRPr lang="es-ES" sz="1800" kern="1200" dirty="0"/>
        </a:p>
      </dsp:txBody>
      <dsp:txXfrm>
        <a:off x="43740" y="2934373"/>
        <a:ext cx="2364361" cy="490784"/>
      </dsp:txXfrm>
    </dsp:sp>
    <dsp:sp modelId="{E7C71443-220B-4CD1-B8AC-5E80C03DD24B}">
      <dsp:nvSpPr>
        <dsp:cNvPr id="0" name=""/>
        <dsp:cNvSpPr/>
      </dsp:nvSpPr>
      <dsp:spPr>
        <a:xfrm rot="5400000">
          <a:off x="4216898" y="1641613"/>
          <a:ext cx="633565" cy="4297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Participación ciudadana y sensibilización intercultural: </a:t>
          </a:r>
          <a:r>
            <a:rPr lang="es-ES" sz="1200" b="0" kern="1200" dirty="0" smtClean="0"/>
            <a:t>Campañas de sensibilización, Incidencia pública, Estudios y divulgación de la realidad migratoria, Charlas y conferencias, Encuentros interculturales. </a:t>
          </a:r>
          <a:endParaRPr lang="es-ES" sz="1200" b="0" kern="1200" dirty="0"/>
        </a:p>
      </dsp:txBody>
      <dsp:txXfrm rot="-5400000">
        <a:off x="2384826" y="3504613"/>
        <a:ext cx="4266782" cy="571709"/>
      </dsp:txXfrm>
    </dsp:sp>
    <dsp:sp modelId="{93781A62-955B-40FB-9CB9-C7B2B12A6148}">
      <dsp:nvSpPr>
        <dsp:cNvPr id="0" name=""/>
        <dsp:cNvSpPr/>
      </dsp:nvSpPr>
      <dsp:spPr>
        <a:xfrm>
          <a:off x="0" y="3473681"/>
          <a:ext cx="2417461" cy="501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V.- PRESENCIA SOCIAL</a:t>
          </a:r>
          <a:endParaRPr lang="es-ES" sz="1800" kern="1200" dirty="0"/>
        </a:p>
      </dsp:txBody>
      <dsp:txXfrm>
        <a:off x="24504" y="3498185"/>
        <a:ext cx="2368453" cy="452958"/>
      </dsp:txXfrm>
    </dsp:sp>
    <dsp:sp modelId="{35D9C4AE-FDD5-413B-A822-06A4DDAE086C}">
      <dsp:nvSpPr>
        <dsp:cNvPr id="0" name=""/>
        <dsp:cNvSpPr/>
      </dsp:nvSpPr>
      <dsp:spPr>
        <a:xfrm rot="5400000">
          <a:off x="4238201" y="2281452"/>
          <a:ext cx="569201" cy="42977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1200" b="1" kern="1200" dirty="0" smtClean="0"/>
            <a:t>Respuesta a las necesidades espirituales:</a:t>
          </a:r>
          <a:r>
            <a:rPr lang="es-NI" sz="1200" b="0" kern="1200" dirty="0" smtClean="0"/>
            <a:t> acompañamiento espiritual, Encuentro y convivencias, celebración de la Fe, Diálogo Interreligioso. </a:t>
          </a:r>
          <a:endParaRPr lang="es-ES" sz="1200" b="0" kern="1200" dirty="0"/>
        </a:p>
      </dsp:txBody>
      <dsp:txXfrm rot="-5400000">
        <a:off x="2373947" y="4173492"/>
        <a:ext cx="4269924" cy="513629"/>
      </dsp:txXfrm>
    </dsp:sp>
    <dsp:sp modelId="{864D18C7-4558-4C60-A50E-F3CD0DE9C2A1}">
      <dsp:nvSpPr>
        <dsp:cNvPr id="0" name=""/>
        <dsp:cNvSpPr/>
      </dsp:nvSpPr>
      <dsp:spPr>
        <a:xfrm>
          <a:off x="0" y="4033352"/>
          <a:ext cx="2417461" cy="520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VI.- PASTORAL.</a:t>
          </a:r>
          <a:endParaRPr lang="es-ES" sz="1800" kern="1200" dirty="0"/>
        </a:p>
      </dsp:txBody>
      <dsp:txXfrm>
        <a:off x="25419" y="4058771"/>
        <a:ext cx="2366623" cy="46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8D2-2418-4D00-A84B-1B257D963EE9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5C86-66F4-45C0-9E21-EEEE3BCA94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92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0034"/>
            <a:fld id="{15F77406-ADE9-4C19-8121-C4D3D5919726}" type="slidenum">
              <a:rPr lang="es-ES_tradnl" altLang="es-ES">
                <a:latin typeface="Arial" charset="0"/>
                <a:ea typeface="MS PGothic" pitchFamily="34" charset="-128"/>
              </a:rPr>
              <a:pPr defTabSz="480034"/>
              <a:t>2</a:t>
            </a:fld>
            <a:endParaRPr lang="es-ES_tradnl" altLang="es-ES" dirty="0">
              <a:latin typeface="Arial" charset="0"/>
              <a:ea typeface="MS PGothic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0034"/>
            <a:fld id="{818D6B9C-80D7-4419-A75F-380104A0D8C3}" type="slidenum">
              <a:rPr lang="es-ES_tradnl" altLang="es-ES">
                <a:latin typeface="Arial" charset="0"/>
                <a:ea typeface="MS PGothic" pitchFamily="34" charset="-128"/>
              </a:rPr>
              <a:pPr defTabSz="480034"/>
              <a:t>6</a:t>
            </a:fld>
            <a:endParaRPr lang="es-ES_tradnl" altLang="es-ES" dirty="0">
              <a:latin typeface="Arial" charset="0"/>
              <a:ea typeface="MS PGothic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80034"/>
            <a:fld id="{818D6B9C-80D7-4419-A75F-380104A0D8C3}" type="slidenum">
              <a:rPr lang="es-ES_tradnl" altLang="es-ES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defTabSz="480034"/>
              <a:t>8</a:t>
            </a:fld>
            <a:endParaRPr lang="es-ES_tradnl" altLang="es-ES" dirty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85C86-66F4-45C0-9E21-EEEE3BCA94E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72D5-3141-4A43-85C0-6C35C86B0ED1}" type="datetimeFigureOut">
              <a:rPr lang="es-ES" smtClean="0"/>
              <a:pPr/>
              <a:t>22/06/2015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2947-2B35-4103-AC56-46D305BB56E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caIncola40x40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6439" y="2214554"/>
            <a:ext cx="7525974" cy="464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texto 4"/>
          <p:cNvSpPr txBox="1">
            <a:spLocks/>
          </p:cNvSpPr>
          <p:nvPr/>
        </p:nvSpPr>
        <p:spPr>
          <a:xfrm>
            <a:off x="214282" y="1412776"/>
            <a:ext cx="8515360" cy="339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endParaRPr kumimoji="0" lang="es-ES_tradnl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07" charset="-128"/>
              </a:rPr>
              <a:t>Acción Verapaz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pitchFamily="-107" charset="-128"/>
              </a:rPr>
              <a:t>XI ENCUENTRO DE FORMACIÓN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r>
              <a:rPr kumimoji="0" lang="es-ES_tradnl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t>Valladolid</a:t>
            </a:r>
            <a:endParaRPr kumimoji="0" lang="es-ES_tradnl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endParaRPr kumimoji="0" lang="es-ES_tradnl" sz="3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5" name="Marcador de texto 4"/>
          <p:cNvSpPr txBox="1">
            <a:spLocks/>
          </p:cNvSpPr>
          <p:nvPr/>
        </p:nvSpPr>
        <p:spPr>
          <a:xfrm>
            <a:off x="285720" y="3409385"/>
            <a:ext cx="7086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-107" charset="2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t>www.redincola.org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5 CuadroTexto"/>
          <p:cNvSpPr txBox="1">
            <a:spLocks noChangeArrowheads="1"/>
          </p:cNvSpPr>
          <p:nvPr/>
        </p:nvSpPr>
        <p:spPr bwMode="auto">
          <a:xfrm>
            <a:off x="73180" y="1201130"/>
            <a:ext cx="9072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 dirty="0"/>
              <a:t>RED ÍNCOLA IMPLICADA CON LAS PERSONAS</a:t>
            </a: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00025"/>
            <a:ext cx="85725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ª Luisa\Desktop\equi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485"/>
            <a:ext cx="6440264" cy="48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24328" y="1432111"/>
            <a:ext cx="1206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Miguel,</a:t>
            </a:r>
          </a:p>
          <a:p>
            <a:r>
              <a:rPr lang="es-ES" dirty="0" smtClean="0"/>
              <a:t>Eduardo,</a:t>
            </a:r>
          </a:p>
          <a:p>
            <a:r>
              <a:rPr lang="es-ES" dirty="0" smtClean="0"/>
              <a:t>Enrique,</a:t>
            </a:r>
          </a:p>
          <a:p>
            <a:r>
              <a:rPr lang="es-ES" dirty="0" smtClean="0"/>
              <a:t>María,</a:t>
            </a:r>
          </a:p>
          <a:p>
            <a:r>
              <a:rPr lang="es-ES" dirty="0" smtClean="0"/>
              <a:t>Rosario,</a:t>
            </a:r>
          </a:p>
          <a:p>
            <a:r>
              <a:rPr lang="es-ES" dirty="0" smtClean="0"/>
              <a:t>Fátima,</a:t>
            </a:r>
          </a:p>
          <a:p>
            <a:r>
              <a:rPr lang="es-ES" dirty="0" smtClean="0"/>
              <a:t>Silvia,</a:t>
            </a:r>
          </a:p>
          <a:p>
            <a:r>
              <a:rPr lang="es-ES" dirty="0" smtClean="0"/>
              <a:t>Fernando,</a:t>
            </a:r>
          </a:p>
          <a:p>
            <a:r>
              <a:rPr lang="es-ES" dirty="0" smtClean="0"/>
              <a:t>Mª Luisa,</a:t>
            </a:r>
          </a:p>
          <a:p>
            <a:r>
              <a:rPr lang="es-ES" dirty="0" smtClean="0"/>
              <a:t>Saray,</a:t>
            </a:r>
          </a:p>
          <a:p>
            <a:r>
              <a:rPr lang="es-ES" dirty="0" smtClean="0"/>
              <a:t>Reyes, </a:t>
            </a:r>
          </a:p>
          <a:p>
            <a:r>
              <a:rPr lang="es-ES" dirty="0" smtClean="0"/>
              <a:t>Paco y más…</a:t>
            </a:r>
          </a:p>
          <a:p>
            <a:r>
              <a:rPr lang="es-ES" dirty="0" smtClean="0"/>
              <a:t>Marina.</a:t>
            </a:r>
          </a:p>
          <a:p>
            <a:r>
              <a:rPr lang="es-ES" dirty="0" smtClean="0"/>
              <a:t>Pesca,</a:t>
            </a:r>
          </a:p>
          <a:p>
            <a:r>
              <a:rPr lang="es-ES" dirty="0" err="1" smtClean="0"/>
              <a:t>Niorka</a:t>
            </a:r>
            <a:r>
              <a:rPr lang="es-ES" dirty="0" smtClean="0"/>
              <a:t>,</a:t>
            </a:r>
          </a:p>
          <a:p>
            <a:r>
              <a:rPr lang="es-ES" dirty="0" smtClean="0"/>
              <a:t>Elena…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143372" y="2071678"/>
            <a:ext cx="5000628" cy="22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altLang="es-ES" sz="2400" b="1" dirty="0" smtClean="0">
                <a:solidFill>
                  <a:schemeClr val="accent2"/>
                </a:solidFill>
              </a:rPr>
              <a:t>NUESTROS RETOS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TRABAJO ASISTENCIAL </a:t>
            </a:r>
            <a:r>
              <a:rPr lang="es-ES" altLang="es-ES" sz="2000" b="1" dirty="0" smtClean="0">
                <a:sym typeface="Wingdings" pitchFamily="2" charset="2"/>
              </a:rPr>
              <a:t> INCLUSIÓN REAL</a:t>
            </a:r>
            <a:endParaRPr lang="es-ES" altLang="es-ES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FINANCIACIÓN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FORMALIZAR Y SENTIR LA RED NACIONAL</a:t>
            </a:r>
            <a:endParaRPr lang="es-ES" altLang="es-ES" sz="2000" b="1" dirty="0"/>
          </a:p>
          <a:p>
            <a:pPr lvl="1">
              <a:lnSpc>
                <a:spcPct val="80000"/>
              </a:lnSpc>
              <a:spcBef>
                <a:spcPts val="800"/>
              </a:spcBef>
              <a:buClr>
                <a:srgbClr val="6FB7D7"/>
              </a:buClr>
              <a:buSzPct val="110000"/>
            </a:pPr>
            <a:r>
              <a:rPr lang="es-ES" altLang="es-ES" sz="2000" b="1" dirty="0">
                <a:solidFill>
                  <a:schemeClr val="accent2"/>
                </a:solidFill>
              </a:rPr>
              <a:t>			</a:t>
            </a:r>
          </a:p>
        </p:txBody>
      </p:sp>
      <p:sp>
        <p:nvSpPr>
          <p:cNvPr id="10243" name="5 CuadroTexto"/>
          <p:cNvSpPr txBox="1">
            <a:spLocks noChangeArrowheads="1"/>
          </p:cNvSpPr>
          <p:nvPr/>
        </p:nvSpPr>
        <p:spPr bwMode="auto">
          <a:xfrm>
            <a:off x="71438" y="1428750"/>
            <a:ext cx="9072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 b="1"/>
              <a:t>RED ÍNCOLA IMPLICADA CON LAS PERSONAS</a:t>
            </a:r>
          </a:p>
        </p:txBody>
      </p:sp>
      <p:pic>
        <p:nvPicPr>
          <p:cNvPr id="10244" name="Picture 2" descr="DSCN1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4791053"/>
            <a:ext cx="2571780" cy="19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00025"/>
            <a:ext cx="85725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DSC_01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2856526" cy="191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SCN3541.JPG"/>
          <p:cNvPicPr>
            <a:picLocks noChangeAspect="1"/>
          </p:cNvPicPr>
          <p:nvPr/>
        </p:nvPicPr>
        <p:blipFill>
          <a:blip r:embed="rId5" cstate="print"/>
          <a:srcRect l="14353"/>
          <a:stretch>
            <a:fillRect/>
          </a:stretch>
        </p:blipFill>
        <p:spPr>
          <a:xfrm>
            <a:off x="357159" y="4792504"/>
            <a:ext cx="2214578" cy="1939285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071678"/>
            <a:ext cx="4143404" cy="273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altLang="es-ES" sz="2400" b="1" dirty="0" smtClean="0">
                <a:solidFill>
                  <a:schemeClr val="accent2"/>
                </a:solidFill>
              </a:rPr>
              <a:t>NUESTRA FORTALEZA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VOLUNTARIADO – MOTIVACIÓN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EL TRABAJO EN RED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altLang="es-ES" sz="2000" b="1" dirty="0" smtClean="0"/>
              <a:t> ACOGIDA Y ACOMPAÑAMIENTO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s-ES" altLang="es-ES" sz="2000" b="1" dirty="0"/>
          </a:p>
          <a:p>
            <a:pPr lvl="1">
              <a:lnSpc>
                <a:spcPct val="80000"/>
              </a:lnSpc>
              <a:spcBef>
                <a:spcPts val="800"/>
              </a:spcBef>
              <a:buClr>
                <a:srgbClr val="6FB7D7"/>
              </a:buClr>
              <a:buSzPct val="110000"/>
            </a:pPr>
            <a:r>
              <a:rPr lang="es-ES" altLang="es-ES" sz="2000" b="1" dirty="0">
                <a:solidFill>
                  <a:schemeClr val="accent2"/>
                </a:solidFill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188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Grupovoluntairado2.JPG"/>
          <p:cNvPicPr>
            <a:picLocks noChangeAspect="1"/>
          </p:cNvPicPr>
          <p:nvPr/>
        </p:nvPicPr>
        <p:blipFill>
          <a:blip r:embed="rId3" cstate="print"/>
          <a:srcRect b="11905"/>
          <a:stretch>
            <a:fillRect/>
          </a:stretch>
        </p:blipFill>
        <p:spPr>
          <a:xfrm>
            <a:off x="2357422" y="2000240"/>
            <a:ext cx="450059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 descr="23953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857760"/>
            <a:ext cx="3095607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IMG_5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3142" y="4714884"/>
            <a:ext cx="3214674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IMG_104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42844" y="1928802"/>
            <a:ext cx="1857388" cy="165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 descr="IMG_67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0"/>
            <a:ext cx="2714644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 descr="IMG_67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3720088"/>
            <a:ext cx="2250297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 descr="IMG_846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0"/>
            <a:ext cx="2857521" cy="19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 descr="SAM_2117.JPG"/>
          <p:cNvPicPr>
            <a:picLocks noChangeAspect="1"/>
          </p:cNvPicPr>
          <p:nvPr/>
        </p:nvPicPr>
        <p:blipFill>
          <a:blip r:embed="rId10" cstate="print"/>
          <a:srcRect b="14583"/>
          <a:stretch>
            <a:fillRect/>
          </a:stretch>
        </p:blipFill>
        <p:spPr>
          <a:xfrm>
            <a:off x="6547500" y="1802279"/>
            <a:ext cx="245327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 descr="DSCN348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9" y="3500438"/>
            <a:ext cx="1666886" cy="125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MLuisa_Meryem_Madalina__Sofi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2198" y="0"/>
            <a:ext cx="2928926" cy="16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 descr="1932469_650721738309490_1921753967_n.jpg"/>
          <p:cNvPicPr>
            <a:picLocks noChangeAspect="1"/>
          </p:cNvPicPr>
          <p:nvPr/>
        </p:nvPicPr>
        <p:blipFill>
          <a:blip r:embed="rId13" cstate="print"/>
          <a:srcRect l="15625" t="14583" r="27344" b="28125"/>
          <a:stretch>
            <a:fillRect/>
          </a:stretch>
        </p:blipFill>
        <p:spPr>
          <a:xfrm>
            <a:off x="142844" y="5297129"/>
            <a:ext cx="2071702" cy="156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dirty="0" smtClean="0"/>
              <a:t>MUCHAS GRACIAS </a:t>
            </a:r>
            <a:br>
              <a:rPr lang="es-ES" sz="3600" dirty="0" smtClean="0"/>
            </a:br>
            <a:r>
              <a:rPr lang="es-ES" sz="3600" dirty="0" smtClean="0"/>
              <a:t>DESDE TODA LA RED</a:t>
            </a:r>
            <a:endParaRPr lang="es-ES" sz="3600" dirty="0"/>
          </a:p>
        </p:txBody>
      </p:sp>
      <p:pic>
        <p:nvPicPr>
          <p:cNvPr id="12291" name="Picture 2" descr="Grupo"/>
          <p:cNvPicPr>
            <a:picLocks noChangeAspect="1" noChangeArrowheads="1"/>
          </p:cNvPicPr>
          <p:nvPr/>
        </p:nvPicPr>
        <p:blipFill>
          <a:blip r:embed="rId2" cstate="print"/>
          <a:srcRect t="18410" b="6136"/>
          <a:stretch>
            <a:fillRect/>
          </a:stretch>
        </p:blipFill>
        <p:spPr bwMode="auto">
          <a:xfrm>
            <a:off x="1643042" y="2857496"/>
            <a:ext cx="6181544" cy="362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38125"/>
            <a:ext cx="85725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6 Imagen" descr="IMG_3819.JPG"/>
          <p:cNvPicPr>
            <a:picLocks noChangeAspect="1"/>
          </p:cNvPicPr>
          <p:nvPr/>
        </p:nvPicPr>
        <p:blipFill>
          <a:blip r:embed="rId4" cstate="print"/>
          <a:srcRect t="30078" r="10938" b="41797"/>
          <a:stretch>
            <a:fillRect/>
          </a:stretch>
        </p:blipFill>
        <p:spPr bwMode="auto">
          <a:xfrm>
            <a:off x="285750" y="4819650"/>
            <a:ext cx="85725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7 CuadroTexto"/>
          <p:cNvSpPr txBox="1">
            <a:spLocks noChangeArrowheads="1"/>
          </p:cNvSpPr>
          <p:nvPr/>
        </p:nvSpPr>
        <p:spPr bwMode="auto">
          <a:xfrm>
            <a:off x="1153617" y="2143116"/>
            <a:ext cx="6636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85738"/>
            <a:r>
              <a:rPr lang="es-ES" altLang="es-ES" sz="1400"/>
              <a:t>	</a:t>
            </a:r>
          </a:p>
        </p:txBody>
      </p:sp>
      <p:sp>
        <p:nvSpPr>
          <p:cNvPr id="4102" name="1 Título"/>
          <p:cNvSpPr txBox="1">
            <a:spLocks/>
          </p:cNvSpPr>
          <p:nvPr/>
        </p:nvSpPr>
        <p:spPr bwMode="auto">
          <a:xfrm>
            <a:off x="428596" y="1357298"/>
            <a:ext cx="56530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altLang="es-ES" dirty="0">
                <a:solidFill>
                  <a:srgbClr val="0A8BA8"/>
                </a:solidFill>
                <a:latin typeface="KG Second Chances Solid" pitchFamily="2" charset="0"/>
              </a:rPr>
              <a:t>Una red inspirada en el humanismo cristiano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531960" y="2357429"/>
            <a:ext cx="6400759" cy="1387951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4104" name="10 Imagen" descr="Maria Inmaculad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71678"/>
            <a:ext cx="462651" cy="5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1000100" y="2071678"/>
            <a:ext cx="13786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Religiosas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María Inmaculada</a:t>
            </a:r>
          </a:p>
        </p:txBody>
      </p:sp>
      <p:pic>
        <p:nvPicPr>
          <p:cNvPr id="4106" name="12 Imagen" descr="iNSTITUCION TERESIANA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97" r="16556" b="33333"/>
          <a:stretch>
            <a:fillRect/>
          </a:stretch>
        </p:blipFill>
        <p:spPr bwMode="auto">
          <a:xfrm>
            <a:off x="4214810" y="2000240"/>
            <a:ext cx="460836" cy="60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4714876" y="2071678"/>
            <a:ext cx="940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Institución 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Teresiana</a:t>
            </a:r>
          </a:p>
        </p:txBody>
      </p:sp>
      <p:pic>
        <p:nvPicPr>
          <p:cNvPr id="4108" name="14 Imagen" descr="eSCLAVAS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071678"/>
            <a:ext cx="493494" cy="51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429388" y="2143116"/>
            <a:ext cx="10587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Esclavas</a:t>
            </a:r>
          </a:p>
          <a:p>
            <a:pPr>
              <a:defRPr/>
            </a:pPr>
            <a:r>
              <a:rPr lang="es-ES" sz="1050" b="1" dirty="0" err="1">
                <a:latin typeface="Arial" pitchFamily="34" charset="0"/>
                <a:ea typeface="ＭＳ Ｐゴシック" pitchFamily="34" charset="-128"/>
              </a:rPr>
              <a:t>Sdo</a:t>
            </a: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. Corazón</a:t>
            </a:r>
          </a:p>
        </p:txBody>
      </p:sp>
      <p:pic>
        <p:nvPicPr>
          <p:cNvPr id="4110" name="16 Imagen" descr="oikos-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000372"/>
            <a:ext cx="562438" cy="57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1000100" y="2928934"/>
            <a:ext cx="152964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Centro de 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Orientación Familiar</a:t>
            </a:r>
          </a:p>
          <a:p>
            <a:pPr>
              <a:defRPr/>
            </a:pPr>
            <a:r>
              <a:rPr lang="es-ES" sz="1050" b="1" dirty="0" smtClean="0">
                <a:latin typeface="Arial" pitchFamily="34" charset="0"/>
                <a:ea typeface="ＭＳ Ｐゴシック" pitchFamily="34" charset="-128"/>
              </a:rPr>
              <a:t>OIKOS DOMINICOS</a:t>
            </a:r>
            <a:endParaRPr lang="es-ES" sz="1050" b="1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112" name="18 Imagen" descr="FILIPENSE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714620"/>
            <a:ext cx="845471" cy="103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3714744" y="3000372"/>
            <a:ext cx="93108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Filipenses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Misioneras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Enseñanza</a:t>
            </a:r>
          </a:p>
        </p:txBody>
      </p:sp>
      <p:pic>
        <p:nvPicPr>
          <p:cNvPr id="4114" name="20 Imagen" descr="CARMELITAS VEDRUNA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14620"/>
            <a:ext cx="598724" cy="9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5420008" y="2952740"/>
            <a:ext cx="109824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Carmelitas de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La Caridad</a:t>
            </a:r>
          </a:p>
          <a:p>
            <a:pPr>
              <a:defRPr/>
            </a:pPr>
            <a:r>
              <a:rPr lang="es-ES" sz="1050" b="1" dirty="0" err="1">
                <a:latin typeface="Arial" pitchFamily="34" charset="0"/>
                <a:ea typeface="ＭＳ Ｐゴシック" pitchFamily="34" charset="-128"/>
              </a:rPr>
              <a:t>Vedruna</a:t>
            </a:r>
            <a:endParaRPr lang="es-ES" sz="1050" b="1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116" name="22 Imagen" descr="Hijas de la Caridad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2857496"/>
            <a:ext cx="662225" cy="8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7572396" y="3000372"/>
            <a:ext cx="8969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Hijas de</a:t>
            </a:r>
          </a:p>
          <a:p>
            <a:pPr>
              <a:defRPr/>
            </a:pPr>
            <a:r>
              <a:rPr lang="es-ES" sz="1050" b="1" dirty="0">
                <a:latin typeface="Arial" pitchFamily="34" charset="0"/>
                <a:ea typeface="ＭＳ Ｐゴシック" pitchFamily="34" charset="-128"/>
              </a:rPr>
              <a:t> la Caridad</a:t>
            </a:r>
          </a:p>
        </p:txBody>
      </p:sp>
      <p:pic>
        <p:nvPicPr>
          <p:cNvPr id="4118" name="25 Imagen" descr="CIA MARI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</a:blip>
          <a:srcRect b="581"/>
          <a:stretch>
            <a:fillRect/>
          </a:stretch>
        </p:blipFill>
        <p:spPr bwMode="auto">
          <a:xfrm>
            <a:off x="7500958" y="1785926"/>
            <a:ext cx="968845" cy="88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/>
          <p:cNvSpPr/>
          <p:nvPr/>
        </p:nvSpPr>
        <p:spPr>
          <a:xfrm>
            <a:off x="357158" y="3714752"/>
            <a:ext cx="835824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rial Narrow" pitchFamily="34" charset="0"/>
                <a:ea typeface="ＭＳ Ｐゴシック" pitchFamily="34" charset="-128"/>
              </a:rPr>
              <a:t>Desde el </a:t>
            </a:r>
            <a:r>
              <a:rPr lang="es-ES" b="1" dirty="0">
                <a:latin typeface="Arial Narrow" pitchFamily="34" charset="0"/>
                <a:ea typeface="ＭＳ Ｐゴシック" pitchFamily="34" charset="-128"/>
              </a:rPr>
              <a:t>2006 </a:t>
            </a:r>
            <a:r>
              <a:rPr lang="es-ES" dirty="0">
                <a:latin typeface="Arial Narrow" pitchFamily="34" charset="0"/>
                <a:ea typeface="ＭＳ Ｐゴシック" pitchFamily="34" charset="-128"/>
              </a:rPr>
              <a:t>tiene como </a:t>
            </a:r>
            <a:r>
              <a:rPr lang="es-ES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ＭＳ Ｐゴシック" pitchFamily="34" charset="-128"/>
              </a:rPr>
              <a:t>MISIÓN: </a:t>
            </a:r>
            <a:r>
              <a:rPr lang="es-ES" b="1" dirty="0">
                <a:latin typeface="Arial Narrow" pitchFamily="34" charset="0"/>
                <a:ea typeface="ＭＳ Ｐゴシック" pitchFamily="34" charset="-128"/>
              </a:rPr>
              <a:t>Apoyar a la población en mayor precariedad y promover sus derechos, para que disfruten de una vida digna. Los valores que la identifican son: </a:t>
            </a:r>
            <a:r>
              <a:rPr lang="es-ES" b="1" dirty="0">
                <a:solidFill>
                  <a:srgbClr val="009999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  <a:ea typeface="ＭＳ Ｐゴシック" pitchFamily="34" charset="-128"/>
              </a:rPr>
              <a:t>Dignidad  justicia  interculturalidad trabajo en red y transparencia en la gestión</a:t>
            </a:r>
            <a:endParaRPr lang="es-ES" b="1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120" name="AutoShape 2" descr="data:image/jpeg;base64,/9j/4AAQSkZJRgABAQAAAQABAAD/2wCEAAkGBxQQEhUUERMVFhUXFRQVFBgXFRUWFhcYGxYbFxoaFxcYHSggGBwpHhQWITEiJSkrLi4uFyAzODMtNygtLisBCgoKDg0OGhAQGywkHiUsLCwsLCwsLCwsLCwsLCwsLCwsLCwsLCwsLCwsKywsLCwsLCwsLCwsLCwsLCwsLDcsLP/AABEIAK4BIgMBIgACEQEDEQH/xAAcAAEAAgIDAQAAAAAAAAAAAAAABQYEBwECAwj/xABJEAABAwIDBAYECAwFBQEAAAABAAIDBBEFEiEGMUFRBxMyYXGRIoGhsQgUQnSCssHRIzM0NVJicnOSs8PhFTZT8PEkJSai4hb/xAAYAQEBAQEBAAAAAAAAAAAAAAAAAgMBBP/EACIRAQEBAQACAgIDAQEAAAAAAAABAhEDMRIhIkETMmFDQv/aAAwDAQACEQMRAD8A3iiIgIiICIiAiIgw8TrxAzMdSdGi+9QsO0js3ptGXkN49Z3ry2jmL5Qy3ZsG95db+y64jghiZnDs1u1pa3eOYW2c559/thrWrb8f0tcbwQCNx1C7Ks7NV1ndU46G5b48vWrMs9Z5eNc6+U6IiKVCIiAiIgIiICIiAiIgIiICIiAiIgIi4ug5ReElWxouXtHrCwzjsN7BxPg0rvK5dSJNFGsxJz+xBIe91mj2r0hdOSMwja2+urnEju3BOHyZyLhFx1yiIgIiICIiAiIgp+PutUOI3jKR4gBWZ7hLCTvDmHd4KC2qjAe119S2xHgdPepHBZi6n36tDm+Ft3sstdfeZWGfrVir0kuRzXDgQVfVQ6GPPIxu+7m38L6+y6t9ZisUWjnXPIakePJd8s7Y54byXrOXCgBjkkpLYYvAnW3eeC9YcOnk1mmcBxa029RI096z+PPbX599JoOG7iuVjUtCyPVrRmtYuOrj4lZKlcEREBERAREQERdJJQ0XcQB3kBB3RRE+0MTezmd4Cw8yoybaOQ9lrW+ZP3K5jVRfJmLSvCeujZ2ntHdfXyVWjNRUHQvIPeWs5eCzKbZtx/GPt3N18yV34Se6n52+ozJ9oo23yhzvVYeZWK3G5pD+CiHkTw56BSdJg8UdvRBOmrtdeYB0CzwFzuZ6jvx1fdQIirJDZzgwb7jKPdqu8OAX/Gyud3An3m/cpxFz539O/CftGx4HC2xyXPeSb+I3LOiha0Wa0ADkF6IuW2qkk9CIi46IiII/FcUEAGmZx3NvbTmeSjP/ANOf9Ifx/wDypKvwdkxzG4dzB+wqMm2aPyHgj9YW929a5+HPtjv+Tv0yYdpIz2mub5EezVStPUtkF2ODh3fbyVbfs5INzmH1kfYuGYVURekzfxyu158d6XOb6pN7nuLWii8LxMvPVyNyyAXtawI59ylFnZxrL0RFHYhjDIdO07kOHieCSW+i2T2xtp6bNGH31YfMEgKGocTMUT2W1d2TyJFiumJYk6ci+jRuaN3ieZWEvRnH48ry73+XY7RxlxAaLk6ABWHDdnxo6bffsg6fSWPsrDeRzj8kWHif+FZXyBu8geJAUeTd7yL8eJztdYKdrBZjQ0b7AWXqurHg6ggju1XZYvQIiICIiAi6TShgJcQAN5KhK7aJo0iGY8yCG+W8+xdmbfSdamfadc4AXJsFGVOOxM3EuPJo+06KsVda+U+m6/Ibh5epe9FhEkuoGUc3aezeVr/HJ/asr5bfrMe9Vj8j+zZg7tT5lYDWSTHQOeeep9vBWakwCJli67z39m/h991KNaBu0T55nqH8etf2qt0mzjjrI4DubqfWdw9ql6bB4ozcNue/VZ6LO7taTx5jiy5RFKxERAREQEREBERAREQEREHC5XDhobGyr1XhlSCSJS7fucWny3LsnU6tn6WDIL3sL8+PmsfEazqWZi0u1A04d55KsU2MzRu9Ilw4tdv894Vnoqxk7bt3biDw7iquLn2nO5r6iv12PveLRjIOd/S8+Chirs7CoSb9W3yXpBQRsN2saDzAVzyZnqIvj1b91W8PwN8hu+7G9/aPgOHrWFiMbWyOay+UG2pvw19t1ccRqOqjc7S4Gl+fBUYlV47dXqPJmZnInqaq+LU4NhneS5otw3XPq96hJ5nPcXPJJPP7OQXtTxPqHtbckgW13NaFn49TthZFG39ZxPEnRdnJf9rl7Z/kd9l6kh5jvoRmHiLbvV7ll43jBjdkj7XEke7mo7ZmO81/0Wk+s2HuJWLi8uaaQ/rEeWn2KfjLtXysw9cLrnNlbme4tLrH0jbXS59ZVyWvpIy3RwI0B15Hcrjh1e0wB7ndkWcTzGn+/Fc8uf3FeHXuVIKJxPGmxei30n+weJ+5RWJY26X0YwWtJ+ke7TcvbDdnydZtBwaDr6zwUzEn3pV3b9ZRc08k7tbvPAAbvADcs6k2fkd2/QHmfIKy01M2MWY0Ad32nivZdvk/UcninusOiw2OIWaATvzEAu8+CzERZX7aycEREdEREBERAREQEREBERAREQEREBERAREQQmPYXnBkYPT+UB8ofeq/RVbonhzfWOBHIq9qr7RYdlPWN7J7QHA8/Arbx6/81h5Mc/KLFSVDZGhzTcH2dxXsqhgWI9S7K7sOtfuPNWHF63qYyQfSOjfFRrFl4vO5Z1CbS1uZ4jG5up7zb7AfaoYg8jru717QROlkDb+k47z5k+8qQ2hjEZjjaNGsJGu+5/t7VtOZ5lhe67pnbKMGV7tL5rd9rDReG1h9KPwd7wmyknpPbzAPkbfavPaiM9a3Te0Ad5ufvCj/AKL/AOaQ2cpAyPrDvdr4N4feq4yMyyWbclzjwubE71P49VCONsTdCQAQCdGj/i3muNmKOzTIRq7RvhxPrPuSXkui57ZmOu0lG0RtcDq2zBf5Q+8b/NV26vdXStlaWuGh8x3jvVYqcBla6zRmB3G4HmCu+Pc5ynlxe9iXwPDBG0Pdq8i/7IPAKXXSFtmgcgB7F3WNva3zJJyCIi46IiICIiAiIgIiICIiAiIgIiICIiAiIgIiICIiAvOeIPaWuFwRYr0RBRK+kMTy13iDzHApV1j5A3O6+UWH9+ZUxtU9voD5QufAd/r9yi8Ja0zMDwCCdx58PbZemXue15NTmvjFgwHDOqbmePTd/wCo5KN2q/Gt/YH1nK0BV/aijcSJBqAMru7W9/assa7rtbbzzHIjcAflnZ33HmCrNieHNnbZ2hG48vvCrGB369luZ9xV0XfL9ac8U7nlQDMAc6TNM/OOO+5+71KeaLblyiztt9tM5k9CIi4oREQEREBERAREQEREBERAREQEREBERAREQEREBFWekjEZ6XDqieleGyxhj2khrhbO0OBDgR2S712UF0L7U1OJ000lW8PcybI2zGss3I07mgX1JQbDRaZ6ZNua/C6xjKWZrYpIGvAMcbiHZ3NdqRe3otPrKtEeD444A/4pT6gH8kYgvy8qmobG0ucbAKn7LwYxFVluITQz0xifldExrCJA5mXMLA6jPuuNPBcbb4+yJj3vNooQS629zt1h330HeVWc9qd65HenhdVzG5tfVx5Dl9ixZ4zG9wBN2uNjx0OhVR2HqsTxrrJIKhtDSMeWXjja+V7rA2zO1uA4a3AF929ZW0+y2IQOJgxKWR9g4CZrLPtpbMBputuWs328npjrx8nb7bdp5MzWu5gHzC7kXUdgEmenjOoOWxHEFar2A24xCoxh9FUzNfHGahrrRRtLjGS0atA4i6xvtvPuNsUmFRxPL2g3O6+4eHJZyKI2urn09DVTRG0kdPNIwkA2c1hcDY6HUJb0kk9JdFqroU2vrcUdUmrlDmxNiDQI42ek8vNzlF90ftWf01bV1OGQQPpHhjnyua67GvuAy/ygbarjrYyKs7E4hUTYZDUTnrZ5InS6NawOvdzGgCwGmUXKrEeGbSkDNW0YPLqwbevqkGzUWgMS20xuDEW4e6qgMrnxMDhCzJeQAjXJf5XJXZmFbR31r6MDn1QPs6tBslFG7P0tRFCBVzieW5LniNsbRya1reA5nU67twrvSttFNQUbHUhtUSzxQwjK11y65Iyu0OjbesILoi1B0Sbf1lZXTUmIOGdrHFoyMYWvjfle05RqbE/wLb6Aiq3SHtlHhFN1zm55HHJCy9szrXuTwaBqfUOKqmy1Bi+KwtqqrEXUscozRQ08bAch7Lsx1AO8AlxsRqNyDaiKhRbP4nS1MEjcQkqqfOBPFIxgfldduZrgPSsSDbQ6cdyvqAiIgIiICIiAiIgIiICIiCsdJv5qrfm8nuVJ+Db+RVPzn+mxXbpN/NVb83k9ypPwbfyKp+c/02IKv8JL8tpvm/8AUcvoCl7Df2W+5fP/AMJI/wDW03zb+o5XiDYXEg0Odj04blBIEFja195l0QX3Ga4Qxn9J2jfv9S170i7OyS4RUOa0ueOrkDRe+Rrw52nO2v0VK7IYE7rC6WoqKi2908hdx0aGjRvM7929Xyyu/jOM5+V+TSvQBthC2E0EzgyTrHPhvYCQOtdoPF4IJtxBFty2NtWz0mHiQ4eR/uVSNuuhaKoc6bD3CCU6mI/iXH9UjWM+Y7gqHR7bV+GyilxNsj2x6Wk1lY021Y/dI3TiSDwIXMXld3O543/ss4dURxzm/kFpTo1/zNU/va/+Y5bn2OmbJTh7CHNcczXDcQQCCtMdGv8Amap/e1/8xyb/ALV3H9Y+hFAdIH5srvmlR/Kcp9V7pCNsMrvmtR/LcpU1r8Gj8XW/twe6RZPwk/yWl/fu+osb4NH4ut/bg90iyfhJ/ktL+/d9RBfejb81UXzaL6qsqrXRt+aqL5tF9VWVB88bYf5ri/f0f1WL6HXzxth/muL9/R/VYvodAWuar/uWPRsGsGGxmR/6JqJOyPEAB1+BYVb9rMcbh9JNUvserYS0E2zP3MbfvcQPWta9HcGL0tO6VlFDK6qf8ZklkqMkj84uMzbejoSbfrFBWtvAcI2jjq7fg5HsnuBYZXDqph3ntH6QX0KxwIBGoIuPBaI6YcOxKrpmz1VFDE2mzEvjn6x2R5aCC22ouGm/DVbD6H8f+PYZCXG8kV4JOd2aNJ7ywsPiSgpnwk8PkdFSTNBMcbpWPtewLw0tJ5dhwv396tvRJtdBXUUMTXATwRMjkjJGYhjQ3O0cWnTUbibK6V1FHPG6KZjXxvGVzXC7SO8LSO1vQzNTP+M4RK+7TmbEXZZWb/xUtxm5WNj3lBvVFpDo66XZeuZR4o05i7q2zEZXtffKGzMtz0zaW0uN5G70BERAREQEREBERAREQEREFX6T3Wwmtv8A6Dx56KlfBuH/AENR85/pMVl6aqjq8GqrGxd1TB35pmXH8OZR3QDhxhwsPcLGaaSQd7RaMfUKDX/wkCP8QgFtfirbnmOtksPYfNbuxipLYGMb2nhrQBvtYX+71qi9K3RpUYvVRzQSwsayBsREhfe4ke6/otItZ49qNpcbmmDeuw8uiFr5JcuhG/1+5Vn31OvXGycKpOpjDeO93if929S9X1TGyNjLgHva9zW8XNYWhxHh1jP4lrebZXG6maE1ldB8XbLG+WKEPYHsa4FzTZgLgQLWcbKb6RNkJ8QdSzUlV8XnpnSOjNiQS/IDcjd2LbiCHEEKbeuycnF0WkfhHRsLKd1vwjX5L8cpa5xHmGq3w1+PQjLJS0U5AP4VsxjHi5pHuCptZs1PiNSKnFZGOy9iCEERgaaOcdTuF+dt6rObU61J7XzocpnR4RTB97uD368nPJb7LLUOyeIij2mlMtmtfVVcRJ4dY5+TzJb5r6Hwmn6uFjbWs3dutfW1uG9az6TeiP8AxCZ1VRyMjleB1rH3yPIFg4OF8psACLWO/Q3vyqnpthUrpixVtNhNTcjNK0QsF7XLzY28G5j9FVTBMO2np2iESUz2NADXzOa+w3WzAZz9K6ksU6OqmuhlfiNUKmp6qRtNGAYqWF7m2DgALud3keo2C46gvg0fi639uD3SLJ+En+S0v79/1FMdEWwdVg7p+vfC5kzY9Iy8uDmF1t7QLWe7jwCyOljYaoxgQNhlijZF1jnZ893OdlAtladAGnzQTvRt+aqL5tF9VWVRWyuGOpKOnp3lpdFDHG4tvlJa2xIvrZSqD542xP8A5XF84o/qsX0OtP7QdF1ZUYq7EGTU7fw8UrGHrL2iyhodZu+0Yv4rbFaZOrf1OTrMpyZycma2mYgXtfkg1N0n1pxTE6TB4icgkbLVEX/Rz5bjlHmPi9vJbga0AAAWA0AHALXXRx0ezYfVVFXWzMnnlFg5ubTM7NITcDUkN3citjIMbEqJtRFJDILskY6Nw7nAg+9aH6HMQdheKz4dOdJHGMHcOtjvkIHAOaT4+ivoFap6Q+i2avr21lHNHC7LGXZs+brWH0XgtB+SGD6KDaEVUxznsa4FzCA8cW3aHC/iCvZa3xjZDE/jYr6OrhZO6GKOeJzX9S9zBrrY3aTe1wCL71mf4hjxBZ8TomutpKZ3GPxyD0kGrun3D2nFoRA38LNBFmDRq6QyPjab8XENaPohfRNO0hrQ7eGgHxtqqLsv0eGOqdX4jMKqsJu0huWKLSwyNO8gaA6W5X1V+QEREBERAREQEREBERAREQVrbnZUYrFFA+UxwiUSSho9KQNaQGAnRurr3sdynqKkZDGyOJoaxjQxjRuDQLABe6IOHGwuVB7Mel1rz2i/f4+l9qmKnsO/Zd7lXNlqoNcWE2zWI8Rw8vcrzPxrPV5qLQi4JURiuNNjGWMhz/MN8efgpkt9LupJ9um0tcGt6sH0nb+5vf4qEwem6yVo4Ahx8Br9w9axZJC4kuNyd55q24Fh/Usu7tusT3dy2v4Z4887vXUkuURYPSIiICIiAiIgIiICIiAiIgIiICIiAiIgIiICIiAiIgIiICIiAiIg4cLqkYlRmF5aRYEkt5Ft9FeF0mia8WcARyIurxr4o3j5RQ3TuIsXOI5Em3kuscZcbNBJ5AXKuZwmG9+rb9nluXrSUMcXYaBfjvPmVp/LP1GX8N/dRGCYNa0kgNwbtbut3lWBEWN1be1tnMzOQREXFCIiAiIgIiICIiAiIgIiICIiAiIgIiICIi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4121" name="AutoShape 4" descr="data:image/jpeg;base64,/9j/4AAQSkZJRgABAQAAAQABAAD/2wCEAAkGBxQQEhUUERMVFhUXFRQVFBgXFRUWFhcYGxYbFxoaFxcYHSggGBwpHhQWITEiJSkrLi4uFyAzODMtNygtLisBCgoKDg0OGhAQGywkHiUsLCwsLCwsLCwsLCwsLCwsLCwsLCwsLCwsLCwsKywsLCwsLCwsLCwsLCwsLCwsLDcsLP/AABEIAK4BIgMBIgACEQEDEQH/xAAcAAEAAgIDAQAAAAAAAAAAAAAABQYEBwECAwj/xABJEAABAwIDBAYECAwFBQEAAAABAAIDBBEFEiEGMUFRBxMyYXGRIoGhsQgUQnSCssHRIzM0NVJicnOSs8PhFTZT8PEkJSai4hb/xAAYAQEBAQEBAAAAAAAAAAAAAAAAAgMBBP/EACIRAQEBAQACAgIDAQEAAAAAAAABAhEDMRIhIkETMmFDQv/aAAwDAQACEQMRAD8A3iiIgIiICIiAiIgw8TrxAzMdSdGi+9QsO0js3ptGXkN49Z3ry2jmL5Qy3ZsG95db+y64jghiZnDs1u1pa3eOYW2c559/thrWrb8f0tcbwQCNx1C7Ks7NV1ndU46G5b48vWrMs9Z5eNc6+U6IiKVCIiAiIgIiICIiAiIgIiICIiAiIgIi4ug5ReElWxouXtHrCwzjsN7BxPg0rvK5dSJNFGsxJz+xBIe91mj2r0hdOSMwja2+urnEju3BOHyZyLhFx1yiIgIiICIiAiIgp+PutUOI3jKR4gBWZ7hLCTvDmHd4KC2qjAe119S2xHgdPepHBZi6n36tDm+Ft3sstdfeZWGfrVir0kuRzXDgQVfVQ6GPPIxu+7m38L6+y6t9ZisUWjnXPIakePJd8s7Y54byXrOXCgBjkkpLYYvAnW3eeC9YcOnk1mmcBxa029RI096z+PPbX599JoOG7iuVjUtCyPVrRmtYuOrj4lZKlcEREBERAREQERdJJQ0XcQB3kBB3RRE+0MTezmd4Cw8yoybaOQ9lrW+ZP3K5jVRfJmLSvCeujZ2ntHdfXyVWjNRUHQvIPeWs5eCzKbZtx/GPt3N18yV34Se6n52+ozJ9oo23yhzvVYeZWK3G5pD+CiHkTw56BSdJg8UdvRBOmrtdeYB0CzwFzuZ6jvx1fdQIirJDZzgwb7jKPdqu8OAX/Gyud3An3m/cpxFz539O/CftGx4HC2xyXPeSb+I3LOiha0Wa0ADkF6IuW2qkk9CIi46IiII/FcUEAGmZx3NvbTmeSjP/ANOf9Ifx/wDypKvwdkxzG4dzB+wqMm2aPyHgj9YW929a5+HPtjv+Tv0yYdpIz2mub5EezVStPUtkF2ODh3fbyVbfs5INzmH1kfYuGYVURekzfxyu158d6XOb6pN7nuLWii8LxMvPVyNyyAXtawI59ylFnZxrL0RFHYhjDIdO07kOHieCSW+i2T2xtp6bNGH31YfMEgKGocTMUT2W1d2TyJFiumJYk6ci+jRuaN3ieZWEvRnH48ry73+XY7RxlxAaLk6ABWHDdnxo6bffsg6fSWPsrDeRzj8kWHif+FZXyBu8geJAUeTd7yL8eJztdYKdrBZjQ0b7AWXqurHg6ggju1XZYvQIiICIiAi6TShgJcQAN5KhK7aJo0iGY8yCG+W8+xdmbfSdamfadc4AXJsFGVOOxM3EuPJo+06KsVda+U+m6/Ibh5epe9FhEkuoGUc3aezeVr/HJ/asr5bfrMe9Vj8j+zZg7tT5lYDWSTHQOeeep9vBWakwCJli67z39m/h991KNaBu0T55nqH8etf2qt0mzjjrI4DubqfWdw9ql6bB4ozcNue/VZ6LO7taTx5jiy5RFKxERAREQEREBERAREQEREHC5XDhobGyr1XhlSCSJS7fucWny3LsnU6tn6WDIL3sL8+PmsfEazqWZi0u1A04d55KsU2MzRu9Ilw4tdv894Vnoqxk7bt3biDw7iquLn2nO5r6iv12PveLRjIOd/S8+Chirs7CoSb9W3yXpBQRsN2saDzAVzyZnqIvj1b91W8PwN8hu+7G9/aPgOHrWFiMbWyOay+UG2pvw19t1ccRqOqjc7S4Gl+fBUYlV47dXqPJmZnInqaq+LU4NhneS5otw3XPq96hJ5nPcXPJJPP7OQXtTxPqHtbckgW13NaFn49TthZFG39ZxPEnRdnJf9rl7Z/kd9l6kh5jvoRmHiLbvV7ll43jBjdkj7XEke7mo7ZmO81/0Wk+s2HuJWLi8uaaQ/rEeWn2KfjLtXysw9cLrnNlbme4tLrH0jbXS59ZVyWvpIy3RwI0B15Hcrjh1e0wB7ndkWcTzGn+/Fc8uf3FeHXuVIKJxPGmxei30n+weJ+5RWJY26X0YwWtJ+ke7TcvbDdnydZtBwaDr6zwUzEn3pV3b9ZRc08k7tbvPAAbvADcs6k2fkd2/QHmfIKy01M2MWY0Ad32nivZdvk/UcninusOiw2OIWaATvzEAu8+CzERZX7aycEREdEREBERAREQEREBERAREQEREBERAREQQmPYXnBkYPT+UB8ofeq/RVbonhzfWOBHIq9qr7RYdlPWN7J7QHA8/Arbx6/81h5Mc/KLFSVDZGhzTcH2dxXsqhgWI9S7K7sOtfuPNWHF63qYyQfSOjfFRrFl4vO5Z1CbS1uZ4jG5up7zb7AfaoYg8jru717QROlkDb+k47z5k+8qQ2hjEZjjaNGsJGu+5/t7VtOZ5lhe67pnbKMGV7tL5rd9rDReG1h9KPwd7wmyknpPbzAPkbfavPaiM9a3Te0Ad5ufvCj/AKL/AOaQ2cpAyPrDvdr4N4feq4yMyyWbclzjwubE71P49VCONsTdCQAQCdGj/i3muNmKOzTIRq7RvhxPrPuSXkui57ZmOu0lG0RtcDq2zBf5Q+8b/NV26vdXStlaWuGh8x3jvVYqcBla6zRmB3G4HmCu+Pc5ynlxe9iXwPDBG0Pdq8i/7IPAKXXSFtmgcgB7F3WNva3zJJyCIi46IiICIiAiIgIiICIiAiIgIiICIiAiIgIiICIiAvOeIPaWuFwRYr0RBRK+kMTy13iDzHApV1j5A3O6+UWH9+ZUxtU9voD5QufAd/r9yi8Ja0zMDwCCdx58PbZemXue15NTmvjFgwHDOqbmePTd/wCo5KN2q/Gt/YH1nK0BV/aijcSJBqAMru7W9/assa7rtbbzzHIjcAflnZ33HmCrNieHNnbZ2hG48vvCrGB369luZ9xV0XfL9ac8U7nlQDMAc6TNM/OOO+5+71KeaLblyiztt9tM5k9CIi4oREQEREBERAREQEREBERAREQEREBERAREQEREBFWekjEZ6XDqieleGyxhj2khrhbO0OBDgR2S712UF0L7U1OJ000lW8PcybI2zGss3I07mgX1JQbDRaZ6ZNua/C6xjKWZrYpIGvAMcbiHZ3NdqRe3otPrKtEeD444A/4pT6gH8kYgvy8qmobG0ucbAKn7LwYxFVluITQz0xifldExrCJA5mXMLA6jPuuNPBcbb4+yJj3vNooQS629zt1h330HeVWc9qd65HenhdVzG5tfVx5Dl9ixZ4zG9wBN2uNjx0OhVR2HqsTxrrJIKhtDSMeWXjja+V7rA2zO1uA4a3AF929ZW0+y2IQOJgxKWR9g4CZrLPtpbMBputuWs328npjrx8nb7bdp5MzWu5gHzC7kXUdgEmenjOoOWxHEFar2A24xCoxh9FUzNfHGahrrRRtLjGS0atA4i6xvtvPuNsUmFRxPL2g3O6+4eHJZyKI2urn09DVTRG0kdPNIwkA2c1hcDY6HUJb0kk9JdFqroU2vrcUdUmrlDmxNiDQI42ek8vNzlF90ftWf01bV1OGQQPpHhjnyua67GvuAy/ygbarjrYyKs7E4hUTYZDUTnrZ5InS6NawOvdzGgCwGmUXKrEeGbSkDNW0YPLqwbevqkGzUWgMS20xuDEW4e6qgMrnxMDhCzJeQAjXJf5XJXZmFbR31r6MDn1QPs6tBslFG7P0tRFCBVzieW5LniNsbRya1reA5nU67twrvSttFNQUbHUhtUSzxQwjK11y65Iyu0OjbesILoi1B0Sbf1lZXTUmIOGdrHFoyMYWvjfle05RqbE/wLb6Aiq3SHtlHhFN1zm55HHJCy9szrXuTwaBqfUOKqmy1Bi+KwtqqrEXUscozRQ08bAch7Lsx1AO8AlxsRqNyDaiKhRbP4nS1MEjcQkqqfOBPFIxgfldduZrgPSsSDbQ6cdyvqAiIgIiICIiAiIgIiICIiCsdJv5qrfm8nuVJ+Db+RVPzn+mxXbpN/NVb83k9ypPwbfyKp+c/02IKv8JL8tpvm/8AUcvoCl7Df2W+5fP/AMJI/wDW03zb+o5XiDYXEg0Odj04blBIEFja195l0QX3Ga4Qxn9J2jfv9S170i7OyS4RUOa0ueOrkDRe+Rrw52nO2v0VK7IYE7rC6WoqKi2908hdx0aGjRvM7929Xyyu/jOM5+V+TSvQBthC2E0EzgyTrHPhvYCQOtdoPF4IJtxBFty2NtWz0mHiQ4eR/uVSNuuhaKoc6bD3CCU6mI/iXH9UjWM+Y7gqHR7bV+GyilxNsj2x6Wk1lY021Y/dI3TiSDwIXMXld3O543/ss4dURxzm/kFpTo1/zNU/va/+Y5bn2OmbJTh7CHNcczXDcQQCCtMdGv8Amap/e1/8xyb/ALV3H9Y+hFAdIH5srvmlR/Kcp9V7pCNsMrvmtR/LcpU1r8Gj8XW/twe6RZPwk/yWl/fu+osb4NH4ut/bg90iyfhJ/ktL+/d9RBfejb81UXzaL6qsqrXRt+aqL5tF9VWVB88bYf5ri/f0f1WL6HXzxth/muL9/R/VYvodAWuar/uWPRsGsGGxmR/6JqJOyPEAB1+BYVb9rMcbh9JNUvserYS0E2zP3MbfvcQPWta9HcGL0tO6VlFDK6qf8ZklkqMkj84uMzbejoSbfrFBWtvAcI2jjq7fg5HsnuBYZXDqph3ntH6QX0KxwIBGoIuPBaI6YcOxKrpmz1VFDE2mzEvjn6x2R5aCC22ouGm/DVbD6H8f+PYZCXG8kV4JOd2aNJ7ywsPiSgpnwk8PkdFSTNBMcbpWPtewLw0tJ5dhwv396tvRJtdBXUUMTXATwRMjkjJGYhjQ3O0cWnTUbibK6V1FHPG6KZjXxvGVzXC7SO8LSO1vQzNTP+M4RK+7TmbEXZZWb/xUtxm5WNj3lBvVFpDo66XZeuZR4o05i7q2zEZXtffKGzMtz0zaW0uN5G70BERAREQEREBERAREQEREFX6T3Wwmtv8A6Dx56KlfBuH/AENR85/pMVl6aqjq8GqrGxd1TB35pmXH8OZR3QDhxhwsPcLGaaSQd7RaMfUKDX/wkCP8QgFtfirbnmOtksPYfNbuxipLYGMb2nhrQBvtYX+71qi9K3RpUYvVRzQSwsayBsREhfe4ke6/otItZ49qNpcbmmDeuw8uiFr5JcuhG/1+5Vn31OvXGycKpOpjDeO93if929S9X1TGyNjLgHva9zW8XNYWhxHh1jP4lrebZXG6maE1ldB8XbLG+WKEPYHsa4FzTZgLgQLWcbKb6RNkJ8QdSzUlV8XnpnSOjNiQS/IDcjd2LbiCHEEKbeuycnF0WkfhHRsLKd1vwjX5L8cpa5xHmGq3w1+PQjLJS0U5AP4VsxjHi5pHuCptZs1PiNSKnFZGOy9iCEERgaaOcdTuF+dt6rObU61J7XzocpnR4RTB97uD368nPJb7LLUOyeIij2mlMtmtfVVcRJ4dY5+TzJb5r6Hwmn6uFjbWs3dutfW1uG9az6TeiP8AxCZ1VRyMjleB1rH3yPIFg4OF8psACLWO/Q3vyqnpthUrpixVtNhNTcjNK0QsF7XLzY28G5j9FVTBMO2np2iESUz2NADXzOa+w3WzAZz9K6ksU6OqmuhlfiNUKmp6qRtNGAYqWF7m2DgALud3keo2C46gvg0fi639uD3SLJ+En+S0v79/1FMdEWwdVg7p+vfC5kzY9Iy8uDmF1t7QLWe7jwCyOljYaoxgQNhlijZF1jnZ893OdlAtladAGnzQTvRt+aqL5tF9VWVRWyuGOpKOnp3lpdFDHG4tvlJa2xIvrZSqD542xP8A5XF84o/qsX0OtP7QdF1ZUYq7EGTU7fw8UrGHrL2iyhodZu+0Yv4rbFaZOrf1OTrMpyZycma2mYgXtfkg1N0n1pxTE6TB4icgkbLVEX/Rz5bjlHmPi9vJbga0AAAWA0AHALXXRx0ezYfVVFXWzMnnlFg5ubTM7NITcDUkN3citjIMbEqJtRFJDILskY6Nw7nAg+9aH6HMQdheKz4dOdJHGMHcOtjvkIHAOaT4+ivoFap6Q+i2avr21lHNHC7LGXZs+brWH0XgtB+SGD6KDaEVUxznsa4FzCA8cW3aHC/iCvZa3xjZDE/jYr6OrhZO6GKOeJzX9S9zBrrY3aTe1wCL71mf4hjxBZ8TomutpKZ3GPxyD0kGrun3D2nFoRA38LNBFmDRq6QyPjab8XENaPohfRNO0hrQ7eGgHxtqqLsv0eGOqdX4jMKqsJu0huWKLSwyNO8gaA6W5X1V+QEREBERAREQEREBERAREQVrbnZUYrFFA+UxwiUSSho9KQNaQGAnRurr3sdynqKkZDGyOJoaxjQxjRuDQLABe6IOHGwuVB7Mel1rz2i/f4+l9qmKnsO/Zd7lXNlqoNcWE2zWI8Rw8vcrzPxrPV5qLQi4JURiuNNjGWMhz/MN8efgpkt9LupJ9um0tcGt6sH0nb+5vf4qEwem6yVo4Ahx8Br9w9axZJC4kuNyd55q24Fh/Usu7tusT3dy2v4Z4887vXUkuURYPSIiICIiAiIgIiICIiAiIgIiICIiAiIgIiICIiAiIgIiICIiAiIg4cLqkYlRmF5aRYEkt5Ft9FeF0mia8WcARyIurxr4o3j5RQ3TuIsXOI5Em3kuscZcbNBJ5AXKuZwmG9+rb9nluXrSUMcXYaBfjvPmVp/LP1GX8N/dRGCYNa0kgNwbtbut3lWBEWN1be1tnMzOQREXFCIiAiIgIiICIiAiIgIiICIiAiIgIiICIiAiIg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4122" name="29 Imagen" descr="27Jesuitas-Logo22.03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1928802"/>
            <a:ext cx="1415166" cy="86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4 Rectángulo"/>
          <p:cNvSpPr>
            <a:spLocks noChangeArrowheads="1"/>
          </p:cNvSpPr>
          <p:nvPr/>
        </p:nvSpPr>
        <p:spPr bwMode="auto">
          <a:xfrm>
            <a:off x="214313" y="1571625"/>
            <a:ext cx="8643937" cy="48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NUESTROS ORÍGENES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2800" dirty="0">
                <a:latin typeface="Calibri" pitchFamily="34" charset="0"/>
              </a:rPr>
              <a:t/>
            </a:r>
            <a:br>
              <a:rPr lang="es-ES" sz="2800" dirty="0">
                <a:latin typeface="Calibri" pitchFamily="34" charset="0"/>
              </a:rPr>
            </a:br>
            <a:r>
              <a:rPr lang="es-ES" sz="2800" dirty="0" smtClean="0">
                <a:latin typeface="Calibri" pitchFamily="34" charset="0"/>
              </a:rPr>
              <a:t>Desde 1.998, las necesidades de la población inmigrante que llega a Valladolid promueve el movimiento de personas voluntarias para atenderles </a:t>
            </a:r>
          </a:p>
          <a:p>
            <a:pPr algn="just">
              <a:lnSpc>
                <a:spcPct val="90000"/>
              </a:lnSpc>
              <a:defRPr/>
            </a:pPr>
            <a:endParaRPr lang="es-ES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s-ES" sz="2800" dirty="0" smtClean="0">
                <a:latin typeface="Calibri" pitchFamily="34" charset="0"/>
              </a:rPr>
              <a:t>Centro </a:t>
            </a:r>
            <a:r>
              <a:rPr lang="es-ES" sz="2800" dirty="0">
                <a:latin typeface="Calibri" pitchFamily="34" charset="0"/>
              </a:rPr>
              <a:t>de voluntariado social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dirty="0">
                <a:latin typeface="Calibri" pitchFamily="34" charset="0"/>
                <a:sym typeface="Wingdings" pitchFamily="2" charset="2"/>
              </a:rPr>
              <a:t></a:t>
            </a:r>
            <a:r>
              <a:rPr lang="es-ES" sz="2800" dirty="0">
                <a:latin typeface="Calibri" pitchFamily="34" charset="0"/>
              </a:rPr>
              <a:t>“Hogar </a:t>
            </a:r>
            <a:r>
              <a:rPr lang="es-ES" sz="2800" dirty="0" err="1">
                <a:latin typeface="Calibri" pitchFamily="34" charset="0"/>
              </a:rPr>
              <a:t>Pax</a:t>
            </a:r>
            <a:r>
              <a:rPr lang="es-ES" sz="2800" dirty="0">
                <a:latin typeface="Calibri" pitchFamily="34" charset="0"/>
              </a:rPr>
              <a:t>” (Albergue personas sin </a:t>
            </a:r>
            <a:r>
              <a:rPr lang="es-ES" sz="2800" dirty="0" smtClean="0">
                <a:latin typeface="Calibri" pitchFamily="34" charset="0"/>
              </a:rPr>
              <a:t>hogar Capuchinos)</a:t>
            </a:r>
            <a:endParaRPr lang="es-ES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ES" sz="2800" dirty="0" smtClean="0">
                <a:latin typeface="Calibri" pitchFamily="34" charset="0"/>
                <a:sym typeface="Wingdings" pitchFamily="2" charset="2"/>
              </a:rPr>
              <a:t>Los Jesuitas crean Calor </a:t>
            </a:r>
            <a:r>
              <a:rPr lang="es-ES" sz="2800" dirty="0">
                <a:latin typeface="Calibri" pitchFamily="34" charset="0"/>
                <a:sym typeface="Wingdings" pitchFamily="2" charset="2"/>
              </a:rPr>
              <a:t>y </a:t>
            </a:r>
            <a:r>
              <a:rPr lang="es-ES" sz="2800" dirty="0" smtClean="0">
                <a:latin typeface="Calibri" pitchFamily="34" charset="0"/>
                <a:sym typeface="Wingdings" pitchFamily="2" charset="2"/>
              </a:rPr>
              <a:t>Café en </a:t>
            </a:r>
            <a:r>
              <a:rPr lang="es-ES" sz="2800" dirty="0">
                <a:latin typeface="Calibri" pitchFamily="34" charset="0"/>
                <a:sym typeface="Wingdings" pitchFamily="2" charset="2"/>
              </a:rPr>
              <a:t>el </a:t>
            </a:r>
            <a:r>
              <a:rPr lang="es-ES" sz="2800" dirty="0" smtClean="0">
                <a:latin typeface="Calibri" pitchFamily="34" charset="0"/>
                <a:sym typeface="Wingdings" pitchFamily="2" charset="2"/>
              </a:rPr>
              <a:t>2002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  <a:defRPr/>
            </a:pPr>
            <a:r>
              <a:rPr lang="es-ES" sz="2800" dirty="0" smtClean="0">
                <a:latin typeface="Calibri" pitchFamily="34" charset="0"/>
                <a:sym typeface="Wingdings" pitchFamily="2" charset="2"/>
              </a:rPr>
              <a:t>Otras iniciativas en estos años: Hogar Vicuña para mujeres, apoyo escolar, etc..  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4 Rectángulo"/>
          <p:cNvSpPr>
            <a:spLocks noChangeArrowheads="1"/>
          </p:cNvSpPr>
          <p:nvPr/>
        </p:nvSpPr>
        <p:spPr bwMode="auto">
          <a:xfrm>
            <a:off x="500034" y="1500174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EL </a:t>
            </a:r>
            <a:r>
              <a:rPr lang="es-ES" altLang="es-ES" sz="2400" dirty="0" smtClean="0">
                <a:solidFill>
                  <a:srgbClr val="0A8BA8"/>
                </a:solidFill>
                <a:latin typeface="KG Second Chances Solid" pitchFamily="2" charset="0"/>
              </a:rPr>
              <a:t>2006</a:t>
            </a:r>
          </a:p>
          <a:p>
            <a:pPr algn="just">
              <a:lnSpc>
                <a:spcPct val="90000"/>
              </a:lnSpc>
            </a:pPr>
            <a:endParaRPr lang="es-ES" altLang="es-ES" sz="2400" dirty="0">
              <a:solidFill>
                <a:srgbClr val="0A8BA8"/>
              </a:solidFill>
              <a:latin typeface="KG Second Chances Solid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es-ES" sz="2800" dirty="0">
                <a:latin typeface="Calibri" pitchFamily="34" charset="0"/>
              </a:rPr>
              <a:t>Constitución de la </a:t>
            </a:r>
            <a:r>
              <a:rPr lang="es-ES" sz="2800" b="1" dirty="0">
                <a:latin typeface="Calibri" pitchFamily="34" charset="0"/>
              </a:rPr>
              <a:t>Asociación Red </a:t>
            </a:r>
            <a:r>
              <a:rPr lang="es-ES" sz="2800" b="1" dirty="0" smtClean="0">
                <a:latin typeface="Calibri" pitchFamily="34" charset="0"/>
              </a:rPr>
              <a:t>Íncola como una red de instituciones para el apoyo integral a personas inmigrantes. </a:t>
            </a:r>
            <a:endParaRPr lang="es-ES" sz="2800" b="1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s-ES" sz="2800" b="1" dirty="0">
              <a:latin typeface="Calibri" pitchFamily="34" charset="0"/>
            </a:endParaRPr>
          </a:p>
        </p:txBody>
      </p:sp>
      <p:pic>
        <p:nvPicPr>
          <p:cNvPr id="7172" name="5 Imagen" descr="DSC_0023.JPG"/>
          <p:cNvPicPr>
            <a:picLocks noChangeAspect="1"/>
          </p:cNvPicPr>
          <p:nvPr/>
        </p:nvPicPr>
        <p:blipFill>
          <a:blip r:embed="rId3" cstate="print"/>
          <a:srcRect l="11113" t="11861" r="9507" b="19346"/>
          <a:stretch>
            <a:fillRect/>
          </a:stretch>
        </p:blipFill>
        <p:spPr bwMode="auto">
          <a:xfrm>
            <a:off x="500034" y="3643314"/>
            <a:ext cx="35719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214810" y="3429000"/>
            <a:ext cx="8001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EL </a:t>
            </a:r>
            <a:r>
              <a:rPr lang="es-ES" altLang="es-ES" sz="2400" dirty="0" smtClean="0">
                <a:solidFill>
                  <a:srgbClr val="0A8BA8"/>
                </a:solidFill>
                <a:latin typeface="KG Second Chances Solid" pitchFamily="2" charset="0"/>
              </a:rPr>
              <a:t>2008</a:t>
            </a:r>
          </a:p>
          <a:p>
            <a:pPr algn="just">
              <a:lnSpc>
                <a:spcPct val="90000"/>
              </a:lnSpc>
            </a:pPr>
            <a:endParaRPr lang="es-ES" altLang="es-ES" sz="2400" dirty="0">
              <a:solidFill>
                <a:srgbClr val="0A8BA8"/>
              </a:solidFill>
              <a:latin typeface="KG Second Chances Solid" pitchFamily="2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Se incorpora la Compañía de María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2400" dirty="0" smtClean="0">
                <a:latin typeface="Calibri" pitchFamily="34" charset="0"/>
              </a:rPr>
              <a:t> Se crea el Centro de acogida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2400" dirty="0" smtClean="0">
                <a:latin typeface="Calibri" pitchFamily="34" charset="0"/>
              </a:rPr>
              <a:t> Se publica el I plan estratégico, se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Calibri" pitchFamily="34" charset="0"/>
              </a:rPr>
              <a:t>definen las áreas de actuación y el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Calibri" pitchFamily="34" charset="0"/>
              </a:rPr>
              <a:t>equipo técnico. 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latin typeface="Calibri" pitchFamily="34" charset="0"/>
              </a:rPr>
              <a:t> </a:t>
            </a:r>
            <a:endParaRPr lang="es-ES" sz="20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28625" y="1357313"/>
            <a:ext cx="8001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ESTOS AÑOS Red Íncola crece…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</a:rPr>
              <a:t>Mayor número de proyectos</a:t>
            </a: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Apoyo en la financiación tanto pública como privada</a:t>
            </a: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Más personas confían en Red </a:t>
            </a:r>
            <a:r>
              <a:rPr lang="es-ES" sz="2400" dirty="0" smtClean="0">
                <a:latin typeface="+mn-lt"/>
              </a:rPr>
              <a:t>Íncola atendiendo a 4.000 personas</a:t>
            </a:r>
            <a:endParaRPr lang="es-ES" sz="24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Crece el número de voluntarios comprometidos. </a:t>
            </a:r>
            <a:endParaRPr lang="es-ES" sz="2800" b="1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+mn-lt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00034" y="4429132"/>
            <a:ext cx="8001000" cy="22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EL </a:t>
            </a:r>
            <a:r>
              <a:rPr lang="es-ES" altLang="es-ES" sz="2400" dirty="0" smtClean="0">
                <a:solidFill>
                  <a:srgbClr val="0A8BA8"/>
                </a:solidFill>
                <a:latin typeface="KG Second Chances Solid" pitchFamily="2" charset="0"/>
              </a:rPr>
              <a:t>2011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Calibri" pitchFamily="34" charset="0"/>
              </a:rPr>
              <a:t>Se crea la </a:t>
            </a:r>
            <a:r>
              <a:rPr lang="es-ES" sz="2400" b="1" dirty="0" smtClean="0">
                <a:latin typeface="Calibri" pitchFamily="34" charset="0"/>
              </a:rPr>
              <a:t>FUNDACIÓN RED ÍNCOLA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latin typeface="Calibri" pitchFamily="34" charset="0"/>
              </a:rPr>
              <a:t>Publicación II Plan Estratégico 2013-2015 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latin typeface="Calibri" pitchFamily="34" charset="0"/>
              </a:rPr>
              <a:t>Ámbito nacional: proyectos en Melilla, Huelva, Segovia, Palencia, La Coruña y Burgos (junto Atalaya Intercultural) </a:t>
            </a:r>
            <a:endParaRPr lang="es-ES" sz="20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s-E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85720" y="1357298"/>
            <a:ext cx="840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400" dirty="0">
                <a:solidFill>
                  <a:srgbClr val="0A8BA8"/>
                </a:solidFill>
                <a:latin typeface="KG Second Chances Solid" pitchFamily="2" charset="0"/>
              </a:rPr>
              <a:t>CARACTERÍSTICAS DE LAS PERSONAS CON LAS QUE TRABAJAMOS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16013" y="24923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28596" y="2285992"/>
            <a:ext cx="81295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s-ES" altLang="es-ES" sz="2400" b="1" dirty="0" smtClean="0">
                <a:solidFill>
                  <a:schemeClr val="accent2"/>
                </a:solidFill>
              </a:rPr>
              <a:t>Personas en situación de exclusión social: familias inmigrantes, personas sin hogar, mujeres en situación vulnerable, jóvenes. </a:t>
            </a:r>
          </a:p>
          <a:p>
            <a:pPr marL="457200" indent="-457200" algn="ctr"/>
            <a:endParaRPr lang="es-ES" altLang="es-ES" sz="2000" b="1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Sin recursos económicos suficientes  - el 90% de las personas están desempleadas o con un empleo muy precario. </a:t>
            </a:r>
            <a:endParaRPr lang="es-ES" altLang="es-ES" sz="2000" dirty="0"/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El 15% está en situación irregular – sin acceso a recursos sociales. 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Baja </a:t>
            </a:r>
            <a:r>
              <a:rPr lang="es-ES" altLang="es-ES" sz="2000" dirty="0"/>
              <a:t>formación laboral </a:t>
            </a:r>
            <a:r>
              <a:rPr lang="es-ES" altLang="es-ES" sz="2000" dirty="0" smtClean="0"/>
              <a:t>y escasa empleabilidad. </a:t>
            </a:r>
            <a:endParaRPr lang="es-ES" altLang="es-ES" sz="2000" dirty="0"/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Dificultad </a:t>
            </a:r>
            <a:r>
              <a:rPr lang="es-ES" altLang="es-ES" sz="2000" dirty="0"/>
              <a:t>de acceso a la vivienda.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err="1" smtClean="0"/>
              <a:t>Destructuración</a:t>
            </a:r>
            <a:r>
              <a:rPr lang="es-ES" altLang="es-ES" sz="2000" dirty="0" smtClean="0"/>
              <a:t> </a:t>
            </a:r>
            <a:r>
              <a:rPr lang="es-ES" altLang="es-ES" sz="2000" dirty="0"/>
              <a:t>familiar.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Choque </a:t>
            </a:r>
            <a:r>
              <a:rPr lang="es-ES" altLang="es-ES" sz="2000" dirty="0"/>
              <a:t>cultural </a:t>
            </a:r>
            <a:r>
              <a:rPr lang="es-ES" altLang="es-ES" sz="2000" dirty="0" smtClean="0"/>
              <a:t>– </a:t>
            </a:r>
            <a:r>
              <a:rPr lang="es-ES" altLang="es-ES" sz="2000" dirty="0"/>
              <a:t>prejuicios</a:t>
            </a:r>
          </a:p>
          <a:p>
            <a:pPr marL="457200" indent="-457200">
              <a:buFont typeface="+mj-lt"/>
              <a:buAutoNum type="arabicPeriod"/>
            </a:pPr>
            <a:r>
              <a:rPr lang="es-ES" altLang="es-ES" sz="2000" dirty="0" smtClean="0"/>
              <a:t>Marginalidad </a:t>
            </a:r>
            <a:r>
              <a:rPr lang="es-ES" altLang="es-ES" sz="2000" dirty="0"/>
              <a:t>emergente</a:t>
            </a:r>
            <a:endParaRPr lang="es-ES" altLang="es-ES" sz="2000" b="1" dirty="0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88913"/>
            <a:ext cx="85725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572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28625" y="1357313"/>
            <a:ext cx="8001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ESTOS AÑOS Red Íncola crece…</a:t>
            </a: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n-lt"/>
              </a:rPr>
              <a:t>Mayor número de proyectos</a:t>
            </a: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Apoyo en la financiación tanto pública como privada</a:t>
            </a: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Más personas confían en Red </a:t>
            </a:r>
            <a:r>
              <a:rPr lang="es-ES" sz="2400" dirty="0" smtClean="0">
                <a:latin typeface="+mn-lt"/>
              </a:rPr>
              <a:t>Íncola atendiendo a 4.000 personas</a:t>
            </a:r>
            <a:endParaRPr lang="es-ES" sz="24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>
                <a:latin typeface="+mn-lt"/>
              </a:rPr>
              <a:t> Crece el número de voluntarios comprometidos. </a:t>
            </a:r>
            <a:endParaRPr lang="es-ES" sz="2800" b="1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+mn-lt"/>
            </a:endParaRPr>
          </a:p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latin typeface="+mn-lt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00034" y="4429132"/>
            <a:ext cx="8001000" cy="22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ES" altLang="es-ES" sz="2400" dirty="0">
                <a:solidFill>
                  <a:srgbClr val="0A8BA8"/>
                </a:solidFill>
                <a:latin typeface="KG Second Chances Solid" pitchFamily="2" charset="0"/>
              </a:rPr>
              <a:t>EN EL </a:t>
            </a:r>
            <a:r>
              <a:rPr lang="es-ES" altLang="es-ES" sz="2400" dirty="0" smtClean="0">
                <a:solidFill>
                  <a:srgbClr val="0A8BA8"/>
                </a:solidFill>
                <a:latin typeface="KG Second Chances Solid" pitchFamily="2" charset="0"/>
              </a:rPr>
              <a:t>2011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>
                <a:latin typeface="Calibri" pitchFamily="34" charset="0"/>
              </a:rPr>
              <a:t>Se crea la </a:t>
            </a:r>
            <a:r>
              <a:rPr lang="es-ES" sz="2400" b="1" dirty="0" smtClean="0">
                <a:latin typeface="Calibri" pitchFamily="34" charset="0"/>
              </a:rPr>
              <a:t>FUNDACIÓN RED ÍNCOLA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latin typeface="Calibri" pitchFamily="34" charset="0"/>
              </a:rPr>
              <a:t>Publicación II Plan Estratégico 2013-2015 </a:t>
            </a:r>
          </a:p>
          <a:p>
            <a:pPr algn="just">
              <a:lnSpc>
                <a:spcPct val="90000"/>
              </a:lnSpc>
            </a:pPr>
            <a:r>
              <a:rPr lang="es-ES" sz="2400" dirty="0" smtClean="0">
                <a:latin typeface="Calibri" pitchFamily="34" charset="0"/>
              </a:rPr>
              <a:t>Ámbito nacional: proyectos en Melilla, Huelva, Segovia, Palencia, La Coruña y Burgos (junto Atalaya Intercultural) </a:t>
            </a:r>
            <a:endParaRPr lang="es-ES" sz="20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41950" y="1216109"/>
            <a:ext cx="84074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altLang="es-ES" sz="2400" cap="small" dirty="0">
                <a:solidFill>
                  <a:srgbClr val="0A8BA8"/>
                </a:solidFill>
                <a:latin typeface="KG Second Chances Solid" pitchFamily="2" charset="0"/>
              </a:rPr>
              <a:t>CARACTERÍSTICAS DE LAS </a:t>
            </a:r>
            <a:r>
              <a:rPr lang="es-ES_tradnl" altLang="es-ES" sz="2400" cap="small" dirty="0" smtClean="0">
                <a:solidFill>
                  <a:srgbClr val="0A8BA8"/>
                </a:solidFill>
                <a:latin typeface="KG Second Chances Solid" pitchFamily="2" charset="0"/>
              </a:rPr>
              <a:t>PERSONAS </a:t>
            </a:r>
            <a:r>
              <a:rPr lang="es-ES_tradnl" altLang="es-ES" sz="2400" cap="small" dirty="0">
                <a:solidFill>
                  <a:srgbClr val="0A8BA8"/>
                </a:solidFill>
                <a:latin typeface="KG Second Chances Solid" pitchFamily="2" charset="0"/>
              </a:rPr>
              <a:t>CON LAS QUE </a:t>
            </a:r>
            <a:r>
              <a:rPr lang="es-ES_tradnl" altLang="es-ES" sz="2400" cap="small" dirty="0" smtClean="0">
                <a:solidFill>
                  <a:srgbClr val="0A8BA8"/>
                </a:solidFill>
                <a:latin typeface="KG Second Chances Solid" pitchFamily="2" charset="0"/>
              </a:rPr>
              <a:t>TRABAJAMOS</a:t>
            </a:r>
          </a:p>
          <a:p>
            <a:pPr algn="ctr">
              <a:spcBef>
                <a:spcPts val="600"/>
              </a:spcBef>
            </a:pPr>
            <a:endParaRPr lang="es-ES_tradnl" altLang="es-ES" sz="2400" b="1" cap="small" dirty="0">
              <a:solidFill>
                <a:srgbClr val="0A8BA8"/>
              </a:solidFill>
              <a:latin typeface="KG Second Chances Solid" pitchFamily="2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116013" y="24923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>
              <a:solidFill>
                <a:prstClr val="black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28596" y="2285992"/>
            <a:ext cx="812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endParaRPr lang="es-ES" altLang="es-ES" sz="2000" b="1" dirty="0">
              <a:solidFill>
                <a:prstClr val="black"/>
              </a:solidFill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88913"/>
            <a:ext cx="85725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38467"/>
              </p:ext>
            </p:extLst>
          </p:nvPr>
        </p:nvGraphicFramePr>
        <p:xfrm>
          <a:off x="251520" y="1816879"/>
          <a:ext cx="3500462" cy="4689660"/>
        </p:xfrm>
        <a:graphic>
          <a:graphicData uri="http://schemas.openxmlformats.org/drawingml/2006/table">
            <a:tbl>
              <a:tblPr/>
              <a:tblGrid>
                <a:gridCol w="1267410"/>
                <a:gridCol w="784586"/>
                <a:gridCol w="724233"/>
                <a:gridCol w="724233"/>
              </a:tblGrid>
              <a:tr h="180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Nacionalidad 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Mujeres 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Hombres 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C0504D"/>
                          </a:solidFill>
                          <a:latin typeface="Calibri"/>
                        </a:rPr>
                        <a:t>Europa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C0504D"/>
                          </a:solidFill>
                          <a:latin typeface="Calibri"/>
                        </a:rPr>
                        <a:t>4108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C0504D"/>
                          </a:solidFill>
                          <a:latin typeface="Calibri"/>
                        </a:rPr>
                        <a:t>4350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C0504D"/>
                          </a:solidFill>
                          <a:latin typeface="Calibri"/>
                        </a:rPr>
                        <a:t>8458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Unión Europea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3.892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4.201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8.093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Extra comunitarios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694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fontAlgn="t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África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1102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1611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200" b="0" i="0" u="none" strike="noStrike" dirty="0">
                          <a:solidFill>
                            <a:srgbClr val="F79646"/>
                          </a:solidFill>
                          <a:latin typeface="Calibri"/>
                        </a:rPr>
                        <a:t>2713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África del Norte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1.026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1.439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2.465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ADA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África central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578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5"/>
                    </a:solidFill>
                  </a:tcPr>
                </a:tc>
              </a:tr>
              <a:tr h="18065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Africa del Sur 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23712">
                <a:tc>
                  <a:txBody>
                    <a:bodyPr/>
                    <a:lstStyle/>
                    <a:p>
                      <a:pPr algn="r" fontAlgn="t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E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4F81BD"/>
                          </a:solidFill>
                          <a:latin typeface="Calibri"/>
                        </a:rPr>
                        <a:t>América 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F81BD"/>
                          </a:solidFill>
                          <a:latin typeface="Calibri"/>
                        </a:rPr>
                        <a:t>2.250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F81BD"/>
                          </a:solidFill>
                          <a:latin typeface="Calibri"/>
                        </a:rPr>
                        <a:t>1.688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F81BD"/>
                          </a:solidFill>
                          <a:latin typeface="Calibri"/>
                        </a:rPr>
                        <a:t>3.938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7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Amércia del Norte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2"/>
                    </a:solidFill>
                  </a:tcPr>
                </a:tc>
              </a:tr>
              <a:tr h="2597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América Central 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CDE5"/>
                    </a:solidFill>
                  </a:tcPr>
                </a:tc>
              </a:tr>
              <a:tr h="2597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Amércia del Sur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1.626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1.168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2.794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123712">
                <a:tc>
                  <a:txBody>
                    <a:bodyPr/>
                    <a:lstStyle/>
                    <a:p>
                      <a:pPr algn="r" fontAlgn="t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Asia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393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8064A2"/>
                          </a:solidFill>
                          <a:latin typeface="Calibri"/>
                        </a:rPr>
                        <a:t>860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7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Asia Occidental 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0EC"/>
                    </a:solidFill>
                  </a:tcPr>
                </a:tc>
              </a:tr>
              <a:tr h="259794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Asia Oriental 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386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1DA"/>
                    </a:solidFill>
                  </a:tcPr>
                </a:tc>
              </a:tr>
              <a:tr h="123712">
                <a:tc>
                  <a:txBody>
                    <a:bodyPr/>
                    <a:lstStyle/>
                    <a:p>
                      <a:pPr algn="r" fontAlgn="t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57491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77933C"/>
                          </a:solidFill>
                          <a:latin typeface="Calibri"/>
                        </a:rPr>
                        <a:t>Oceanía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6472">
                <a:tc>
                  <a:txBody>
                    <a:bodyPr/>
                    <a:lstStyle/>
                    <a:p>
                      <a:pPr algn="l" fontAlgn="b"/>
                      <a:endParaRPr lang="es-ES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75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600" b="0" i="0" u="none" strike="noStrike" dirty="0">
                          <a:solidFill>
                            <a:srgbClr val="808080"/>
                          </a:solidFill>
                          <a:latin typeface="Calibri"/>
                        </a:rPr>
                        <a:t>Apátridas</a:t>
                      </a:r>
                    </a:p>
                  </a:txBody>
                  <a:tcPr marL="6388" marR="6388" marT="638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388" marR="6388" marT="63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52905"/>
              </p:ext>
            </p:extLst>
          </p:nvPr>
        </p:nvGraphicFramePr>
        <p:xfrm>
          <a:off x="4139952" y="1484773"/>
          <a:ext cx="4643469" cy="5379407"/>
        </p:xfrm>
        <a:graphic>
          <a:graphicData uri="http://schemas.openxmlformats.org/drawingml/2006/table">
            <a:tbl>
              <a:tblPr/>
              <a:tblGrid>
                <a:gridCol w="1189181"/>
                <a:gridCol w="736160"/>
                <a:gridCol w="679532"/>
                <a:gridCol w="679532"/>
                <a:gridCol w="679532"/>
                <a:gridCol w="679532"/>
              </a:tblGrid>
              <a:tr h="210953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Nacionalidad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Varones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Mujeres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en 2014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Bulgaria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1.890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1.806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3.696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23,03%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23,23%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Rumanía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1.260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1.325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2.585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16,10%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16,01%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Marruecos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1.315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2.254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14,04%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14,12%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Rep. Dominicana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Colombia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Brasil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3,43%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China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3,15%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Portugal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3,07%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3,15%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Ecuador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Francia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2,44%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2,41%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Italia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1,97%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1,91%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Bolivia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1,69%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Perú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Argelia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Venezuela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Paraguay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Ucrania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Cuba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Reino Unido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Alemania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Argentina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India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México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0,66%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Polonia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Moldava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0,59%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0,62%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2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Estados Unidos de América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Senegal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Bangladesh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Pakistán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0,42%</a:t>
                      </a:r>
                    </a:p>
                  </a:txBody>
                  <a:tcPr marL="6597" marR="6597" marT="6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6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357188" y="0"/>
            <a:ext cx="3000375" cy="642938"/>
          </a:xfrm>
        </p:spPr>
        <p:txBody>
          <a:bodyPr/>
          <a:lstStyle/>
          <a:p>
            <a:pPr algn="l" eaLnBrk="1" hangingPunct="1"/>
            <a:r>
              <a:rPr lang="es-ES" altLang="es-ES" sz="2400" b="1" smtClean="0"/>
              <a:t>¿QUÉ HACEMOS?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285720" y="835460"/>
          <a:ext cx="671517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8 CuadroTexto"/>
          <p:cNvSpPr txBox="1">
            <a:spLocks noChangeArrowheads="1"/>
          </p:cNvSpPr>
          <p:nvPr/>
        </p:nvSpPr>
        <p:spPr bwMode="auto">
          <a:xfrm>
            <a:off x="214313" y="5302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dirty="0"/>
              <a:t>Red Íncola cuenta con seis áreas de trabajo: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525" y="5737225"/>
            <a:ext cx="67040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 rot="697944">
            <a:off x="7124700" y="1065213"/>
            <a:ext cx="1812925" cy="16605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358082" y="1285860"/>
            <a:ext cx="1428760" cy="1138773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s-ES" sz="2000" dirty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Atención a </a:t>
            </a:r>
            <a:r>
              <a:rPr lang="es-ES" sz="2800" dirty="0" smtClean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2.800</a:t>
            </a:r>
            <a:endParaRPr lang="es-ES" sz="2800" dirty="0">
              <a:ln w="0" cap="rnd">
                <a:solidFill>
                  <a:schemeClr val="bg1"/>
                </a:solidFill>
                <a:bevel/>
              </a:ln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es-ES" sz="2000" dirty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usuarios</a:t>
            </a:r>
          </a:p>
        </p:txBody>
      </p:sp>
      <p:sp>
        <p:nvSpPr>
          <p:cNvPr id="14" name="13 Elipse"/>
          <p:cNvSpPr/>
          <p:nvPr/>
        </p:nvSpPr>
        <p:spPr>
          <a:xfrm rot="21110350">
            <a:off x="7126288" y="2847975"/>
            <a:ext cx="1952625" cy="10572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7358082" y="2846484"/>
            <a:ext cx="1500198" cy="1015663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s-ES" sz="2000" dirty="0" smtClean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30 </a:t>
            </a:r>
            <a:r>
              <a:rPr lang="es-ES" sz="2000" dirty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personas al día</a:t>
            </a:r>
            <a:endParaRPr lang="es-ES" sz="1600" dirty="0">
              <a:ln w="0" cap="rnd">
                <a:solidFill>
                  <a:schemeClr val="bg1"/>
                </a:solidFill>
                <a:bevel/>
              </a:ln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15 Elipse"/>
          <p:cNvSpPr/>
          <p:nvPr/>
        </p:nvSpPr>
        <p:spPr>
          <a:xfrm rot="959196">
            <a:off x="7051675" y="4273550"/>
            <a:ext cx="1982788" cy="147161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143767" y="4500570"/>
            <a:ext cx="1942485" cy="1015663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s-ES" sz="2000" dirty="0">
                <a:ln w="0" cap="rnd">
                  <a:solidFill>
                    <a:schemeClr val="bg1"/>
                  </a:solidFill>
                  <a:bevel/>
                </a:ln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Más de 70 Nacionalidades diferentes</a:t>
            </a:r>
            <a:endParaRPr lang="es-ES" sz="1600" dirty="0">
              <a:ln w="0" cap="rnd">
                <a:solidFill>
                  <a:schemeClr val="bg1"/>
                </a:solidFill>
                <a:bevel/>
              </a:ln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1043</Words>
  <Application>Microsoft Office PowerPoint</Application>
  <PresentationFormat>Presentación en pantalla (4:3)</PresentationFormat>
  <Paragraphs>387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HACEMOS?</vt:lpstr>
      <vt:lpstr>Presentación de PowerPoint</vt:lpstr>
      <vt:lpstr>Presentación de PowerPoint</vt:lpstr>
      <vt:lpstr>Presentación de PowerPoint</vt:lpstr>
      <vt:lpstr>MUCHAS GRACIAS  DESDE TODA LA 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Red Incola 1</dc:creator>
  <cp:lastModifiedBy>Dulce</cp:lastModifiedBy>
  <cp:revision>31</cp:revision>
  <dcterms:created xsi:type="dcterms:W3CDTF">2015-03-05T11:20:22Z</dcterms:created>
  <dcterms:modified xsi:type="dcterms:W3CDTF">2015-06-22T14:13:11Z</dcterms:modified>
</cp:coreProperties>
</file>